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384" r:id="rId2"/>
    <p:sldId id="289" r:id="rId3"/>
    <p:sldId id="425" r:id="rId4"/>
    <p:sldId id="258" r:id="rId5"/>
    <p:sldId id="271" r:id="rId6"/>
    <p:sldId id="293" r:id="rId7"/>
    <p:sldId id="424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91" r:id="rId17"/>
    <p:sldId id="380" r:id="rId18"/>
    <p:sldId id="396" r:id="rId19"/>
    <p:sldId id="290" r:id="rId20"/>
    <p:sldId id="3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Roboto Black" panose="020B0604020202020204" charset="0"/>
      <p:bold r:id="rId31"/>
      <p:italic r:id="rId32"/>
      <p:boldItalic r:id="rId33"/>
    </p:embeddedFont>
    <p:embeddedFont>
      <p:font typeface="Roboto Light" panose="020B0604020202020204" charset="0"/>
      <p:regular r:id="rId34"/>
      <p:bold r:id="rId35"/>
      <p:italic r:id="rId36"/>
      <p:boldItalic r:id="rId37"/>
    </p:embeddedFont>
    <p:embeddedFont>
      <p:font typeface="Roboto Thin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47">
          <p15:clr>
            <a:srgbClr val="9AA0A6"/>
          </p15:clr>
        </p15:guide>
        <p15:guide id="2" orient="horz" pos="2534">
          <p15:clr>
            <a:srgbClr val="9AA0A6"/>
          </p15:clr>
        </p15:guide>
        <p15:guide id="3" orient="horz" pos="3907">
          <p15:clr>
            <a:srgbClr val="9AA0A6"/>
          </p15:clr>
        </p15:guide>
        <p15:guide id="4" pos="2254">
          <p15:clr>
            <a:srgbClr val="9AA0A6"/>
          </p15:clr>
        </p15:guide>
        <p15:guide id="5" pos="3878">
          <p15:clr>
            <a:srgbClr val="9AA0A6"/>
          </p15:clr>
        </p15:guide>
        <p15:guide id="6" pos="696">
          <p15:clr>
            <a:srgbClr val="9AA0A6"/>
          </p15:clr>
        </p15:guide>
        <p15:guide id="7" pos="689">
          <p15:clr>
            <a:srgbClr val="9AA0A6"/>
          </p15:clr>
        </p15:guide>
        <p15:guide id="8" pos="792">
          <p15:clr>
            <a:srgbClr val="9AA0A6"/>
          </p15:clr>
        </p15:guide>
        <p15:guide id="9" pos="2376">
          <p15:clr>
            <a:srgbClr val="9AA0A6"/>
          </p15:clr>
        </p15:guide>
        <p15:guide id="10" orient="horz" pos="1506">
          <p15:clr>
            <a:srgbClr val="9AA0A6"/>
          </p15:clr>
        </p15:guide>
        <p15:guide id="11" pos="3364">
          <p15:clr>
            <a:srgbClr val="9AA0A6"/>
          </p15:clr>
        </p15:guide>
        <p15:guide id="12" pos="4423">
          <p15:clr>
            <a:srgbClr val="9AA0A6"/>
          </p15:clr>
        </p15:guide>
        <p15:guide id="13" pos="720">
          <p15:clr>
            <a:srgbClr val="9AA0A6"/>
          </p15:clr>
        </p15:guide>
        <p15:guide id="14" orient="horz" pos="1100">
          <p15:clr>
            <a:srgbClr val="9AA0A6"/>
          </p15:clr>
        </p15:guide>
        <p15:guide id="15" orient="horz" pos="2032">
          <p15:clr>
            <a:srgbClr val="9AA0A6"/>
          </p15:clr>
        </p15:guide>
        <p15:guide id="16" pos="888">
          <p15:clr>
            <a:srgbClr val="9AA0A6"/>
          </p15:clr>
        </p15:guide>
        <p15:guide id="17" pos="4968">
          <p15:clr>
            <a:srgbClr val="9AA0A6"/>
          </p15:clr>
        </p15:guide>
        <p15:guide id="18" orient="horz" pos="2868">
          <p15:clr>
            <a:srgbClr val="9AA0A6"/>
          </p15:clr>
        </p15:guide>
        <p15:guide id="19" orient="horz" pos="3129">
          <p15:clr>
            <a:srgbClr val="9AA0A6"/>
          </p15:clr>
        </p15:guide>
        <p15:guide id="20" orient="horz" pos="3497">
          <p15:clr>
            <a:srgbClr val="9AA0A6"/>
          </p15:clr>
        </p15:guide>
        <p15:guide id="21" orient="horz" pos="3547">
          <p15:clr>
            <a:srgbClr val="9AA0A6"/>
          </p15:clr>
        </p15:guide>
        <p15:guide id="22" pos="5087">
          <p15:clr>
            <a:srgbClr val="9AA0A6"/>
          </p15:clr>
        </p15:guide>
        <p15:guide id="23" pos="5148">
          <p15:clr>
            <a:srgbClr val="9AA0A6"/>
          </p15:clr>
        </p15:guide>
        <p15:guide id="24" pos="5266">
          <p15:clr>
            <a:srgbClr val="9AA0A6"/>
          </p15:clr>
        </p15:guide>
        <p15:guide id="25" pos="5319">
          <p15:clr>
            <a:srgbClr val="9AA0A6"/>
          </p15:clr>
        </p15:guide>
        <p15:guide id="26" pos="5460">
          <p15:clr>
            <a:srgbClr val="9AA0A6"/>
          </p15:clr>
        </p15:guide>
        <p15:guide id="27" pos="5486">
          <p15:clr>
            <a:srgbClr val="9AA0A6"/>
          </p15:clr>
        </p15:guide>
        <p15:guide id="28" pos="5601">
          <p15:clr>
            <a:srgbClr val="9AA0A6"/>
          </p15:clr>
        </p15:guide>
        <p15:guide id="29" pos="5653">
          <p15:clr>
            <a:srgbClr val="9AA0A6"/>
          </p15:clr>
        </p15:guide>
        <p15:guide id="30" pos="5762">
          <p15:clr>
            <a:srgbClr val="9AA0A6"/>
          </p15:clr>
        </p15:guide>
        <p15:guide id="31" pos="5815">
          <p15:clr>
            <a:srgbClr val="9AA0A6"/>
          </p15:clr>
        </p15:guide>
        <p15:guide id="32" pos="5924">
          <p15:clr>
            <a:srgbClr val="9AA0A6"/>
          </p15:clr>
        </p15:guide>
        <p15:guide id="33" orient="horz" pos="3628">
          <p15:clr>
            <a:srgbClr val="9AA0A6"/>
          </p15:clr>
        </p15:guide>
        <p15:guide id="34" orient="horz" pos="3739">
          <p15:clr>
            <a:srgbClr val="9AA0A6"/>
          </p15:clr>
        </p15:guide>
        <p15:guide id="35" orient="horz" pos="3784">
          <p15:clr>
            <a:srgbClr val="9AA0A6"/>
          </p15:clr>
        </p15:guide>
        <p15:guide id="36" orient="horz" pos="1868">
          <p15:clr>
            <a:srgbClr val="9AA0A6"/>
          </p15:clr>
        </p15:guide>
        <p15:guide id="37" orient="horz" pos="2178">
          <p15:clr>
            <a:srgbClr val="9AA0A6"/>
          </p15:clr>
        </p15:guide>
        <p15:guide id="38" orient="horz" pos="2452">
          <p15:clr>
            <a:srgbClr val="9AA0A6"/>
          </p15:clr>
        </p15:guide>
        <p15:guide id="39" orient="horz" pos="2767">
          <p15:clr>
            <a:srgbClr val="9AA0A6"/>
          </p15:clr>
        </p15:guide>
        <p15:guide id="40" orient="horz" pos="2625">
          <p15:clr>
            <a:srgbClr val="9AA0A6"/>
          </p15:clr>
        </p15:guide>
        <p15:guide id="41" orient="horz" pos="3368">
          <p15:clr>
            <a:srgbClr val="9AA0A6"/>
          </p15:clr>
        </p15:guide>
        <p15:guide id="42" orient="horz" pos="692">
          <p15:clr>
            <a:srgbClr val="9AA0A6"/>
          </p15:clr>
        </p15:guide>
        <p15:guide id="43" orient="horz" pos="1532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 Wolynski" initials="BW" lastIdx="1" clrIdx="0">
    <p:extLst>
      <p:ext uri="{19B8F6BF-5375-455C-9EA6-DF929625EA0E}">
        <p15:presenceInfo xmlns:p15="http://schemas.microsoft.com/office/powerpoint/2012/main" userId="318c3c9849c9e3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1875" autoAdjust="0"/>
  </p:normalViewPr>
  <p:slideViewPr>
    <p:cSldViewPr snapToGrid="0">
      <p:cViewPr varScale="1">
        <p:scale>
          <a:sx n="79" d="100"/>
          <a:sy n="79" d="100"/>
        </p:scale>
        <p:origin x="835" y="77"/>
      </p:cViewPr>
      <p:guideLst>
        <p:guide orient="horz" pos="3047"/>
        <p:guide orient="horz" pos="2534"/>
        <p:guide orient="horz" pos="3907"/>
        <p:guide pos="2254"/>
        <p:guide pos="3878"/>
        <p:guide pos="696"/>
        <p:guide pos="689"/>
        <p:guide pos="792"/>
        <p:guide pos="2376"/>
        <p:guide orient="horz" pos="1506"/>
        <p:guide pos="3364"/>
        <p:guide pos="4423"/>
        <p:guide pos="720"/>
        <p:guide orient="horz" pos="1100"/>
        <p:guide orient="horz" pos="2032"/>
        <p:guide pos="888"/>
        <p:guide pos="4968"/>
        <p:guide orient="horz" pos="2868"/>
        <p:guide orient="horz" pos="3129"/>
        <p:guide orient="horz" pos="3497"/>
        <p:guide orient="horz" pos="3547"/>
        <p:guide pos="5087"/>
        <p:guide pos="5148"/>
        <p:guide pos="5266"/>
        <p:guide pos="5319"/>
        <p:guide pos="5460"/>
        <p:guide pos="5486"/>
        <p:guide pos="5601"/>
        <p:guide pos="5653"/>
        <p:guide pos="5762"/>
        <p:guide pos="5815"/>
        <p:guide pos="5924"/>
        <p:guide orient="horz" pos="3628"/>
        <p:guide orient="horz" pos="3739"/>
        <p:guide orient="horz" pos="3784"/>
        <p:guide orient="horz" pos="1868"/>
        <p:guide orient="horz" pos="2178"/>
        <p:guide orient="horz" pos="2452"/>
        <p:guide orient="horz" pos="2767"/>
        <p:guide orient="horz" pos="2625"/>
        <p:guide orient="horz" pos="3368"/>
        <p:guide orient="horz" pos="692"/>
        <p:guide orient="horz" pos="15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F1618-B0FA-4D5E-A936-DFF47CB15DA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9419879B-4361-432A-9E64-A720F8C5D43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0" dirty="0">
              <a:latin typeface="Roboto" panose="020B0604020202020204" charset="0"/>
              <a:ea typeface="Roboto" panose="020B0604020202020204" charset="0"/>
            </a:rPr>
            <a:t>Mobile Hardware</a:t>
          </a:r>
        </a:p>
      </dgm:t>
    </dgm:pt>
    <dgm:pt modelId="{BB39C821-EDB0-40E5-BD21-69878C6C9FE9}" type="parTrans" cxnId="{84444652-399A-45E0-8715-59F04C93611F}">
      <dgm:prSet/>
      <dgm:spPr/>
      <dgm:t>
        <a:bodyPr/>
        <a:lstStyle/>
        <a:p>
          <a:endParaRPr lang="en-US"/>
        </a:p>
      </dgm:t>
    </dgm:pt>
    <dgm:pt modelId="{E37F2540-104B-4D49-8F5E-C2A64B00069D}" type="sibTrans" cxnId="{84444652-399A-45E0-8715-59F04C93611F}">
      <dgm:prSet/>
      <dgm:spPr/>
      <dgm:t>
        <a:bodyPr/>
        <a:lstStyle/>
        <a:p>
          <a:endParaRPr lang="en-US"/>
        </a:p>
      </dgm:t>
    </dgm:pt>
    <dgm:pt modelId="{F114E195-A302-47AB-827E-931B5F13282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0" dirty="0">
              <a:latin typeface="Roboto" panose="020B0604020202020204" charset="0"/>
              <a:ea typeface="Roboto" panose="020B0604020202020204" charset="0"/>
            </a:rPr>
            <a:t>Artificial Intelligence (AI) &amp; Machine Learning </a:t>
          </a:r>
        </a:p>
      </dgm:t>
    </dgm:pt>
    <dgm:pt modelId="{DDD34E67-BD31-44AE-87A2-2428A21D992C}" type="parTrans" cxnId="{93F1C87E-AC85-42EE-852F-2A35CB97C971}">
      <dgm:prSet/>
      <dgm:spPr/>
      <dgm:t>
        <a:bodyPr/>
        <a:lstStyle/>
        <a:p>
          <a:endParaRPr lang="en-US"/>
        </a:p>
      </dgm:t>
    </dgm:pt>
    <dgm:pt modelId="{C3F7D10D-9B95-41FE-A093-FDF07E6E9363}" type="sibTrans" cxnId="{93F1C87E-AC85-42EE-852F-2A35CB97C971}">
      <dgm:prSet/>
      <dgm:spPr/>
      <dgm:t>
        <a:bodyPr/>
        <a:lstStyle/>
        <a:p>
          <a:endParaRPr lang="en-US"/>
        </a:p>
      </dgm:t>
    </dgm:pt>
    <dgm:pt modelId="{29DDE406-99E6-4992-A01C-2D2AF023D7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dirty="0">
              <a:latin typeface="Roboto" panose="020B0604020202020204" charset="0"/>
              <a:ea typeface="Roboto" panose="020B0604020202020204" charset="0"/>
            </a:rPr>
            <a:t>Computer Vision</a:t>
          </a:r>
        </a:p>
      </dgm:t>
    </dgm:pt>
    <dgm:pt modelId="{292CEC54-0CFE-4359-B10F-1A7DD1D7A41A}" type="parTrans" cxnId="{A617ECA4-0894-48AA-B972-BB158E55778C}">
      <dgm:prSet/>
      <dgm:spPr/>
      <dgm:t>
        <a:bodyPr/>
        <a:lstStyle/>
        <a:p>
          <a:endParaRPr lang="en-US"/>
        </a:p>
      </dgm:t>
    </dgm:pt>
    <dgm:pt modelId="{908F0A82-9F9A-4FDD-B425-521E8A7CEF71}" type="sibTrans" cxnId="{A617ECA4-0894-48AA-B972-BB158E55778C}">
      <dgm:prSet/>
      <dgm:spPr/>
      <dgm:t>
        <a:bodyPr/>
        <a:lstStyle/>
        <a:p>
          <a:endParaRPr lang="en-US"/>
        </a:p>
      </dgm:t>
    </dgm:pt>
    <dgm:pt modelId="{BF2CAC33-06DC-4789-A3DD-A6D6B1A544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Roboto" panose="020B0604020202020204" charset="0"/>
              <a:ea typeface="Roboto" panose="020B0604020202020204" charset="0"/>
            </a:rPr>
            <a:t>Natural language processing (NLP)</a:t>
          </a:r>
        </a:p>
      </dgm:t>
    </dgm:pt>
    <dgm:pt modelId="{33205B0A-3FEE-41D1-8A8A-3A1314A8CA64}" type="parTrans" cxnId="{8A136902-5636-4317-85AD-AE53ECFB0EC6}">
      <dgm:prSet/>
      <dgm:spPr/>
      <dgm:t>
        <a:bodyPr/>
        <a:lstStyle/>
        <a:p>
          <a:endParaRPr lang="en-US"/>
        </a:p>
      </dgm:t>
    </dgm:pt>
    <dgm:pt modelId="{35AFA3EB-00F3-45C8-A542-1EF7FD5B0665}" type="sibTrans" cxnId="{8A136902-5636-4317-85AD-AE53ECFB0EC6}">
      <dgm:prSet/>
      <dgm:spPr/>
      <dgm:t>
        <a:bodyPr/>
        <a:lstStyle/>
        <a:p>
          <a:endParaRPr lang="en-US"/>
        </a:p>
      </dgm:t>
    </dgm:pt>
    <dgm:pt modelId="{22F6DE53-3013-4AF0-ACA5-24E6CF207918}" type="pres">
      <dgm:prSet presAssocID="{E35F1618-B0FA-4D5E-A936-DFF47CB15DA7}" presName="root" presStyleCnt="0">
        <dgm:presLayoutVars>
          <dgm:dir/>
          <dgm:resizeHandles val="exact"/>
        </dgm:presLayoutVars>
      </dgm:prSet>
      <dgm:spPr/>
    </dgm:pt>
    <dgm:pt modelId="{0C2A67A9-31E3-40B8-9860-CA62F313A674}" type="pres">
      <dgm:prSet presAssocID="{9419879B-4361-432A-9E64-A720F8C5D431}" presName="compNode" presStyleCnt="0"/>
      <dgm:spPr/>
    </dgm:pt>
    <dgm:pt modelId="{87028B0B-05B1-4A83-B9AE-F0D01754CB97}" type="pres">
      <dgm:prSet presAssocID="{9419879B-4361-432A-9E64-A720F8C5D431}" presName="iconBgRect" presStyleLbl="bgShp" presStyleIdx="0" presStyleCnt="4"/>
      <dgm:spPr/>
    </dgm:pt>
    <dgm:pt modelId="{308C6A3A-F639-4638-9B17-B3A8E65724CA}" type="pres">
      <dgm:prSet presAssocID="{9419879B-4361-432A-9E64-A720F8C5D43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B"/>
        </a:ext>
      </dgm:extLst>
    </dgm:pt>
    <dgm:pt modelId="{A3CE6125-F99F-4B5A-8462-0E39FEEBFB15}" type="pres">
      <dgm:prSet presAssocID="{9419879B-4361-432A-9E64-A720F8C5D431}" presName="spaceRect" presStyleCnt="0"/>
      <dgm:spPr/>
    </dgm:pt>
    <dgm:pt modelId="{DC0F78F4-BC57-43F5-A657-36F42623951F}" type="pres">
      <dgm:prSet presAssocID="{9419879B-4361-432A-9E64-A720F8C5D431}" presName="textRect" presStyleLbl="revTx" presStyleIdx="0" presStyleCnt="4">
        <dgm:presLayoutVars>
          <dgm:chMax val="1"/>
          <dgm:chPref val="1"/>
        </dgm:presLayoutVars>
      </dgm:prSet>
      <dgm:spPr/>
    </dgm:pt>
    <dgm:pt modelId="{3B394F8B-AB8D-4F18-BB7C-B257847BFCAE}" type="pres">
      <dgm:prSet presAssocID="{E37F2540-104B-4D49-8F5E-C2A64B00069D}" presName="sibTrans" presStyleCnt="0"/>
      <dgm:spPr/>
    </dgm:pt>
    <dgm:pt modelId="{5549BFC6-CB3A-479E-AAEF-492A79BBE56D}" type="pres">
      <dgm:prSet presAssocID="{F114E195-A302-47AB-827E-931B5F132824}" presName="compNode" presStyleCnt="0"/>
      <dgm:spPr/>
    </dgm:pt>
    <dgm:pt modelId="{0A01A3D7-7B13-44B5-8DA2-C84BA76F7AA4}" type="pres">
      <dgm:prSet presAssocID="{F114E195-A302-47AB-827E-931B5F132824}" presName="iconBgRect" presStyleLbl="bgShp" presStyleIdx="1" presStyleCnt="4"/>
      <dgm:spPr/>
    </dgm:pt>
    <dgm:pt modelId="{85EB4181-3399-4275-A3EC-1C64DD83E244}" type="pres">
      <dgm:prSet presAssocID="{F114E195-A302-47AB-827E-931B5F13282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43471BC-8EED-4C7E-AC00-F8BE1D25A83E}" type="pres">
      <dgm:prSet presAssocID="{F114E195-A302-47AB-827E-931B5F132824}" presName="spaceRect" presStyleCnt="0"/>
      <dgm:spPr/>
    </dgm:pt>
    <dgm:pt modelId="{8014F894-F309-45A3-A6E9-862290A7C55A}" type="pres">
      <dgm:prSet presAssocID="{F114E195-A302-47AB-827E-931B5F132824}" presName="textRect" presStyleLbl="revTx" presStyleIdx="1" presStyleCnt="4">
        <dgm:presLayoutVars>
          <dgm:chMax val="1"/>
          <dgm:chPref val="1"/>
        </dgm:presLayoutVars>
      </dgm:prSet>
      <dgm:spPr/>
    </dgm:pt>
    <dgm:pt modelId="{114B0DD4-F5A0-4DE8-B4E9-182A545ED4E0}" type="pres">
      <dgm:prSet presAssocID="{C3F7D10D-9B95-41FE-A093-FDF07E6E9363}" presName="sibTrans" presStyleCnt="0"/>
      <dgm:spPr/>
    </dgm:pt>
    <dgm:pt modelId="{61A56B53-5F0D-49CD-A615-2B687903A1F1}" type="pres">
      <dgm:prSet presAssocID="{29DDE406-99E6-4992-A01C-2D2AF023D7D6}" presName="compNode" presStyleCnt="0"/>
      <dgm:spPr/>
    </dgm:pt>
    <dgm:pt modelId="{F6A62D6E-98D0-447C-A776-1F9E7729C9C4}" type="pres">
      <dgm:prSet presAssocID="{29DDE406-99E6-4992-A01C-2D2AF023D7D6}" presName="iconBgRect" presStyleLbl="bgShp" presStyleIdx="2" presStyleCnt="4"/>
      <dgm:spPr/>
    </dgm:pt>
    <dgm:pt modelId="{FCFA439A-37C3-479A-9021-21541A7CF0C4}" type="pres">
      <dgm:prSet presAssocID="{29DDE406-99E6-4992-A01C-2D2AF023D7D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121F5B2C-F410-4219-81A4-9E7664602CDC}" type="pres">
      <dgm:prSet presAssocID="{29DDE406-99E6-4992-A01C-2D2AF023D7D6}" presName="spaceRect" presStyleCnt="0"/>
      <dgm:spPr/>
    </dgm:pt>
    <dgm:pt modelId="{D4181A71-8E08-4EA0-9995-912FD108A2A7}" type="pres">
      <dgm:prSet presAssocID="{29DDE406-99E6-4992-A01C-2D2AF023D7D6}" presName="textRect" presStyleLbl="revTx" presStyleIdx="2" presStyleCnt="4">
        <dgm:presLayoutVars>
          <dgm:chMax val="1"/>
          <dgm:chPref val="1"/>
        </dgm:presLayoutVars>
      </dgm:prSet>
      <dgm:spPr/>
    </dgm:pt>
    <dgm:pt modelId="{CCFBC18A-13E5-4AD5-A370-DE0F91372B70}" type="pres">
      <dgm:prSet presAssocID="{908F0A82-9F9A-4FDD-B425-521E8A7CEF71}" presName="sibTrans" presStyleCnt="0"/>
      <dgm:spPr/>
    </dgm:pt>
    <dgm:pt modelId="{906FE03E-2152-4A92-984E-CF475BCBF1E7}" type="pres">
      <dgm:prSet presAssocID="{BF2CAC33-06DC-4789-A3DD-A6D6B1A544F5}" presName="compNode" presStyleCnt="0"/>
      <dgm:spPr/>
    </dgm:pt>
    <dgm:pt modelId="{1327904E-C649-49C8-8EBF-545D5CDFFE90}" type="pres">
      <dgm:prSet presAssocID="{BF2CAC33-06DC-4789-A3DD-A6D6B1A544F5}" presName="iconBgRect" presStyleLbl="bgShp" presStyleIdx="3" presStyleCnt="4"/>
      <dgm:spPr/>
    </dgm:pt>
    <dgm:pt modelId="{E0218F38-1189-44DE-8B55-A4D82E2E4098}" type="pres">
      <dgm:prSet presAssocID="{BF2CAC33-06DC-4789-A3DD-A6D6B1A544F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C1B50393-0589-4D69-A4F3-6B08F2AD402A}" type="pres">
      <dgm:prSet presAssocID="{BF2CAC33-06DC-4789-A3DD-A6D6B1A544F5}" presName="spaceRect" presStyleCnt="0"/>
      <dgm:spPr/>
    </dgm:pt>
    <dgm:pt modelId="{314B60D5-5C6E-437D-BF76-7F092B5DB18F}" type="pres">
      <dgm:prSet presAssocID="{BF2CAC33-06DC-4789-A3DD-A6D6B1A544F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2873800-C37E-48E2-A90F-F316A61A7C21}" type="presOf" srcId="{E35F1618-B0FA-4D5E-A936-DFF47CB15DA7}" destId="{22F6DE53-3013-4AF0-ACA5-24E6CF207918}" srcOrd="0" destOrd="0" presId="urn:microsoft.com/office/officeart/2018/5/layout/IconCircleLabelList"/>
    <dgm:cxn modelId="{8A136902-5636-4317-85AD-AE53ECFB0EC6}" srcId="{E35F1618-B0FA-4D5E-A936-DFF47CB15DA7}" destId="{BF2CAC33-06DC-4789-A3DD-A6D6B1A544F5}" srcOrd="3" destOrd="0" parTransId="{33205B0A-3FEE-41D1-8A8A-3A1314A8CA64}" sibTransId="{35AFA3EB-00F3-45C8-A542-1EF7FD5B0665}"/>
    <dgm:cxn modelId="{B4ABDE3A-61D7-4F0A-BC03-6BD8F270F502}" type="presOf" srcId="{9419879B-4361-432A-9E64-A720F8C5D431}" destId="{DC0F78F4-BC57-43F5-A657-36F42623951F}" srcOrd="0" destOrd="0" presId="urn:microsoft.com/office/officeart/2018/5/layout/IconCircleLabelList"/>
    <dgm:cxn modelId="{48FDC647-5FB3-4A8A-886D-81FCD1634314}" type="presOf" srcId="{F114E195-A302-47AB-827E-931B5F132824}" destId="{8014F894-F309-45A3-A6E9-862290A7C55A}" srcOrd="0" destOrd="0" presId="urn:microsoft.com/office/officeart/2018/5/layout/IconCircleLabelList"/>
    <dgm:cxn modelId="{CD6A0F4E-50F6-4D35-A773-BCDDA86921B3}" type="presOf" srcId="{BF2CAC33-06DC-4789-A3DD-A6D6B1A544F5}" destId="{314B60D5-5C6E-437D-BF76-7F092B5DB18F}" srcOrd="0" destOrd="0" presId="urn:microsoft.com/office/officeart/2018/5/layout/IconCircleLabelList"/>
    <dgm:cxn modelId="{84444652-399A-45E0-8715-59F04C93611F}" srcId="{E35F1618-B0FA-4D5E-A936-DFF47CB15DA7}" destId="{9419879B-4361-432A-9E64-A720F8C5D431}" srcOrd="0" destOrd="0" parTransId="{BB39C821-EDB0-40E5-BD21-69878C6C9FE9}" sibTransId="{E37F2540-104B-4D49-8F5E-C2A64B00069D}"/>
    <dgm:cxn modelId="{93F1C87E-AC85-42EE-852F-2A35CB97C971}" srcId="{E35F1618-B0FA-4D5E-A936-DFF47CB15DA7}" destId="{F114E195-A302-47AB-827E-931B5F132824}" srcOrd="1" destOrd="0" parTransId="{DDD34E67-BD31-44AE-87A2-2428A21D992C}" sibTransId="{C3F7D10D-9B95-41FE-A093-FDF07E6E9363}"/>
    <dgm:cxn modelId="{A617ECA4-0894-48AA-B972-BB158E55778C}" srcId="{E35F1618-B0FA-4D5E-A936-DFF47CB15DA7}" destId="{29DDE406-99E6-4992-A01C-2D2AF023D7D6}" srcOrd="2" destOrd="0" parTransId="{292CEC54-0CFE-4359-B10F-1A7DD1D7A41A}" sibTransId="{908F0A82-9F9A-4FDD-B425-521E8A7CEF71}"/>
    <dgm:cxn modelId="{D5ACADED-DE6C-4BEB-A2CD-0FA99CD22A69}" type="presOf" srcId="{29DDE406-99E6-4992-A01C-2D2AF023D7D6}" destId="{D4181A71-8E08-4EA0-9995-912FD108A2A7}" srcOrd="0" destOrd="0" presId="urn:microsoft.com/office/officeart/2018/5/layout/IconCircleLabelList"/>
    <dgm:cxn modelId="{AC0F9643-9B87-4CDF-AA56-8BEFB9780EE9}" type="presParOf" srcId="{22F6DE53-3013-4AF0-ACA5-24E6CF207918}" destId="{0C2A67A9-31E3-40B8-9860-CA62F313A674}" srcOrd="0" destOrd="0" presId="urn:microsoft.com/office/officeart/2018/5/layout/IconCircleLabelList"/>
    <dgm:cxn modelId="{4A4ABBB6-CE15-44E1-9F70-C3EAED7D9CB7}" type="presParOf" srcId="{0C2A67A9-31E3-40B8-9860-CA62F313A674}" destId="{87028B0B-05B1-4A83-B9AE-F0D01754CB97}" srcOrd="0" destOrd="0" presId="urn:microsoft.com/office/officeart/2018/5/layout/IconCircleLabelList"/>
    <dgm:cxn modelId="{EC483292-4B28-46F4-9B30-E9BA04501995}" type="presParOf" srcId="{0C2A67A9-31E3-40B8-9860-CA62F313A674}" destId="{308C6A3A-F639-4638-9B17-B3A8E65724CA}" srcOrd="1" destOrd="0" presId="urn:microsoft.com/office/officeart/2018/5/layout/IconCircleLabelList"/>
    <dgm:cxn modelId="{66FF119B-AEA7-4A3B-B43F-28213F48D062}" type="presParOf" srcId="{0C2A67A9-31E3-40B8-9860-CA62F313A674}" destId="{A3CE6125-F99F-4B5A-8462-0E39FEEBFB15}" srcOrd="2" destOrd="0" presId="urn:microsoft.com/office/officeart/2018/5/layout/IconCircleLabelList"/>
    <dgm:cxn modelId="{B8458DF9-2BA0-4DAF-9BBB-F40A956F59B1}" type="presParOf" srcId="{0C2A67A9-31E3-40B8-9860-CA62F313A674}" destId="{DC0F78F4-BC57-43F5-A657-36F42623951F}" srcOrd="3" destOrd="0" presId="urn:microsoft.com/office/officeart/2018/5/layout/IconCircleLabelList"/>
    <dgm:cxn modelId="{28B9FA22-360A-41C1-A2B2-B752CFCD64F2}" type="presParOf" srcId="{22F6DE53-3013-4AF0-ACA5-24E6CF207918}" destId="{3B394F8B-AB8D-4F18-BB7C-B257847BFCAE}" srcOrd="1" destOrd="0" presId="urn:microsoft.com/office/officeart/2018/5/layout/IconCircleLabelList"/>
    <dgm:cxn modelId="{12B8C3EE-8531-4312-97E3-B829C4BDEFC0}" type="presParOf" srcId="{22F6DE53-3013-4AF0-ACA5-24E6CF207918}" destId="{5549BFC6-CB3A-479E-AAEF-492A79BBE56D}" srcOrd="2" destOrd="0" presId="urn:microsoft.com/office/officeart/2018/5/layout/IconCircleLabelList"/>
    <dgm:cxn modelId="{05A9A561-907E-47EA-9DA9-7FE073779696}" type="presParOf" srcId="{5549BFC6-CB3A-479E-AAEF-492A79BBE56D}" destId="{0A01A3D7-7B13-44B5-8DA2-C84BA76F7AA4}" srcOrd="0" destOrd="0" presId="urn:microsoft.com/office/officeart/2018/5/layout/IconCircleLabelList"/>
    <dgm:cxn modelId="{44F28586-4E00-4EEF-86F2-50DF3E9D54DE}" type="presParOf" srcId="{5549BFC6-CB3A-479E-AAEF-492A79BBE56D}" destId="{85EB4181-3399-4275-A3EC-1C64DD83E244}" srcOrd="1" destOrd="0" presId="urn:microsoft.com/office/officeart/2018/5/layout/IconCircleLabelList"/>
    <dgm:cxn modelId="{12996514-76FB-4D40-9A5F-95734E257AE1}" type="presParOf" srcId="{5549BFC6-CB3A-479E-AAEF-492A79BBE56D}" destId="{C43471BC-8EED-4C7E-AC00-F8BE1D25A83E}" srcOrd="2" destOrd="0" presId="urn:microsoft.com/office/officeart/2018/5/layout/IconCircleLabelList"/>
    <dgm:cxn modelId="{616D2875-C4F6-415C-BA72-06CE80204A6F}" type="presParOf" srcId="{5549BFC6-CB3A-479E-AAEF-492A79BBE56D}" destId="{8014F894-F309-45A3-A6E9-862290A7C55A}" srcOrd="3" destOrd="0" presId="urn:microsoft.com/office/officeart/2018/5/layout/IconCircleLabelList"/>
    <dgm:cxn modelId="{F9C7610B-DA77-48C5-BAB8-98E3D83D52F3}" type="presParOf" srcId="{22F6DE53-3013-4AF0-ACA5-24E6CF207918}" destId="{114B0DD4-F5A0-4DE8-B4E9-182A545ED4E0}" srcOrd="3" destOrd="0" presId="urn:microsoft.com/office/officeart/2018/5/layout/IconCircleLabelList"/>
    <dgm:cxn modelId="{B2DE9379-DA95-400C-82E4-5103E1C525EC}" type="presParOf" srcId="{22F6DE53-3013-4AF0-ACA5-24E6CF207918}" destId="{61A56B53-5F0D-49CD-A615-2B687903A1F1}" srcOrd="4" destOrd="0" presId="urn:microsoft.com/office/officeart/2018/5/layout/IconCircleLabelList"/>
    <dgm:cxn modelId="{2FFFB85E-850E-4690-B074-14C020A369B0}" type="presParOf" srcId="{61A56B53-5F0D-49CD-A615-2B687903A1F1}" destId="{F6A62D6E-98D0-447C-A776-1F9E7729C9C4}" srcOrd="0" destOrd="0" presId="urn:microsoft.com/office/officeart/2018/5/layout/IconCircleLabelList"/>
    <dgm:cxn modelId="{E8713ED0-3285-4320-B7BE-0DC4DF13905F}" type="presParOf" srcId="{61A56B53-5F0D-49CD-A615-2B687903A1F1}" destId="{FCFA439A-37C3-479A-9021-21541A7CF0C4}" srcOrd="1" destOrd="0" presId="urn:microsoft.com/office/officeart/2018/5/layout/IconCircleLabelList"/>
    <dgm:cxn modelId="{111E5279-1654-43EF-A330-8FD27FD2FF9B}" type="presParOf" srcId="{61A56B53-5F0D-49CD-A615-2B687903A1F1}" destId="{121F5B2C-F410-4219-81A4-9E7664602CDC}" srcOrd="2" destOrd="0" presId="urn:microsoft.com/office/officeart/2018/5/layout/IconCircleLabelList"/>
    <dgm:cxn modelId="{7F896A87-0F8C-452D-84B8-9643CB52C5D1}" type="presParOf" srcId="{61A56B53-5F0D-49CD-A615-2B687903A1F1}" destId="{D4181A71-8E08-4EA0-9995-912FD108A2A7}" srcOrd="3" destOrd="0" presId="urn:microsoft.com/office/officeart/2018/5/layout/IconCircleLabelList"/>
    <dgm:cxn modelId="{BB7101C8-8601-42FD-AE9A-DFD40D63A01E}" type="presParOf" srcId="{22F6DE53-3013-4AF0-ACA5-24E6CF207918}" destId="{CCFBC18A-13E5-4AD5-A370-DE0F91372B70}" srcOrd="5" destOrd="0" presId="urn:microsoft.com/office/officeart/2018/5/layout/IconCircleLabelList"/>
    <dgm:cxn modelId="{6E3CF0D5-D224-4287-89CF-232A8867332B}" type="presParOf" srcId="{22F6DE53-3013-4AF0-ACA5-24E6CF207918}" destId="{906FE03E-2152-4A92-984E-CF475BCBF1E7}" srcOrd="6" destOrd="0" presId="urn:microsoft.com/office/officeart/2018/5/layout/IconCircleLabelList"/>
    <dgm:cxn modelId="{0BA38D77-5F3D-4ADD-869C-0DF260D67FA8}" type="presParOf" srcId="{906FE03E-2152-4A92-984E-CF475BCBF1E7}" destId="{1327904E-C649-49C8-8EBF-545D5CDFFE90}" srcOrd="0" destOrd="0" presId="urn:microsoft.com/office/officeart/2018/5/layout/IconCircleLabelList"/>
    <dgm:cxn modelId="{0E473C3C-CF4D-4BFD-AF8B-D2BBFAF721C5}" type="presParOf" srcId="{906FE03E-2152-4A92-984E-CF475BCBF1E7}" destId="{E0218F38-1189-44DE-8B55-A4D82E2E4098}" srcOrd="1" destOrd="0" presId="urn:microsoft.com/office/officeart/2018/5/layout/IconCircleLabelList"/>
    <dgm:cxn modelId="{72A3C6E5-DAF6-4C37-ADF1-7BFB2DE5FF6E}" type="presParOf" srcId="{906FE03E-2152-4A92-984E-CF475BCBF1E7}" destId="{C1B50393-0589-4D69-A4F3-6B08F2AD402A}" srcOrd="2" destOrd="0" presId="urn:microsoft.com/office/officeart/2018/5/layout/IconCircleLabelList"/>
    <dgm:cxn modelId="{50BB8C18-75FB-43EB-9C35-7779C146FA30}" type="presParOf" srcId="{906FE03E-2152-4A92-984E-CF475BCBF1E7}" destId="{314B60D5-5C6E-437D-BF76-7F092B5DB18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28B0B-05B1-4A83-B9AE-F0D01754CB97}">
      <dsp:nvSpPr>
        <dsp:cNvPr id="0" name=""/>
        <dsp:cNvSpPr/>
      </dsp:nvSpPr>
      <dsp:spPr>
        <a:xfrm>
          <a:off x="803864" y="761090"/>
          <a:ext cx="1470772" cy="147077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C6A3A-F639-4638-9B17-B3A8E65724CA}">
      <dsp:nvSpPr>
        <dsp:cNvPr id="0" name=""/>
        <dsp:cNvSpPr/>
      </dsp:nvSpPr>
      <dsp:spPr>
        <a:xfrm>
          <a:off x="1117307" y="1074533"/>
          <a:ext cx="843885" cy="8438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F78F4-BC57-43F5-A657-36F42623951F}">
      <dsp:nvSpPr>
        <dsp:cNvPr id="0" name=""/>
        <dsp:cNvSpPr/>
      </dsp:nvSpPr>
      <dsp:spPr>
        <a:xfrm>
          <a:off x="333699" y="2689972"/>
          <a:ext cx="2411102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>
              <a:latin typeface="Roboto" panose="020B0604020202020204" charset="0"/>
              <a:ea typeface="Roboto" panose="020B0604020202020204" charset="0"/>
            </a:rPr>
            <a:t>Mobile Hardware</a:t>
          </a:r>
        </a:p>
      </dsp:txBody>
      <dsp:txXfrm>
        <a:off x="333699" y="2689972"/>
        <a:ext cx="2411102" cy="922500"/>
      </dsp:txXfrm>
    </dsp:sp>
    <dsp:sp modelId="{0A01A3D7-7B13-44B5-8DA2-C84BA76F7AA4}">
      <dsp:nvSpPr>
        <dsp:cNvPr id="0" name=""/>
        <dsp:cNvSpPr/>
      </dsp:nvSpPr>
      <dsp:spPr>
        <a:xfrm>
          <a:off x="3636909" y="761090"/>
          <a:ext cx="1470772" cy="147077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B4181-3399-4275-A3EC-1C64DD83E244}">
      <dsp:nvSpPr>
        <dsp:cNvPr id="0" name=""/>
        <dsp:cNvSpPr/>
      </dsp:nvSpPr>
      <dsp:spPr>
        <a:xfrm>
          <a:off x="3950352" y="1074533"/>
          <a:ext cx="843885" cy="8438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4F894-F309-45A3-A6E9-862290A7C55A}">
      <dsp:nvSpPr>
        <dsp:cNvPr id="0" name=""/>
        <dsp:cNvSpPr/>
      </dsp:nvSpPr>
      <dsp:spPr>
        <a:xfrm>
          <a:off x="3166744" y="2689972"/>
          <a:ext cx="2411102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>
              <a:latin typeface="Roboto" panose="020B0604020202020204" charset="0"/>
              <a:ea typeface="Roboto" panose="020B0604020202020204" charset="0"/>
            </a:rPr>
            <a:t>Artificial Intelligence (AI) &amp; Machine Learning </a:t>
          </a:r>
        </a:p>
      </dsp:txBody>
      <dsp:txXfrm>
        <a:off x="3166744" y="2689972"/>
        <a:ext cx="2411102" cy="922500"/>
      </dsp:txXfrm>
    </dsp:sp>
    <dsp:sp modelId="{F6A62D6E-98D0-447C-A776-1F9E7729C9C4}">
      <dsp:nvSpPr>
        <dsp:cNvPr id="0" name=""/>
        <dsp:cNvSpPr/>
      </dsp:nvSpPr>
      <dsp:spPr>
        <a:xfrm>
          <a:off x="6469954" y="761090"/>
          <a:ext cx="1470772" cy="147077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A439A-37C3-479A-9021-21541A7CF0C4}">
      <dsp:nvSpPr>
        <dsp:cNvPr id="0" name=""/>
        <dsp:cNvSpPr/>
      </dsp:nvSpPr>
      <dsp:spPr>
        <a:xfrm>
          <a:off x="6783398" y="1074533"/>
          <a:ext cx="843885" cy="8438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81A71-8E08-4EA0-9995-912FD108A2A7}">
      <dsp:nvSpPr>
        <dsp:cNvPr id="0" name=""/>
        <dsp:cNvSpPr/>
      </dsp:nvSpPr>
      <dsp:spPr>
        <a:xfrm>
          <a:off x="5999789" y="2689972"/>
          <a:ext cx="2411102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>
              <a:latin typeface="Roboto" panose="020B0604020202020204" charset="0"/>
              <a:ea typeface="Roboto" panose="020B0604020202020204" charset="0"/>
            </a:rPr>
            <a:t>Computer Vision</a:t>
          </a:r>
        </a:p>
      </dsp:txBody>
      <dsp:txXfrm>
        <a:off x="5999789" y="2689972"/>
        <a:ext cx="2411102" cy="922500"/>
      </dsp:txXfrm>
    </dsp:sp>
    <dsp:sp modelId="{1327904E-C649-49C8-8EBF-545D5CDFFE90}">
      <dsp:nvSpPr>
        <dsp:cNvPr id="0" name=""/>
        <dsp:cNvSpPr/>
      </dsp:nvSpPr>
      <dsp:spPr>
        <a:xfrm>
          <a:off x="9303000" y="761090"/>
          <a:ext cx="1470772" cy="147077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18F38-1189-44DE-8B55-A4D82E2E4098}">
      <dsp:nvSpPr>
        <dsp:cNvPr id="0" name=""/>
        <dsp:cNvSpPr/>
      </dsp:nvSpPr>
      <dsp:spPr>
        <a:xfrm>
          <a:off x="9616443" y="1074533"/>
          <a:ext cx="843885" cy="8438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B60D5-5C6E-437D-BF76-7F092B5DB18F}">
      <dsp:nvSpPr>
        <dsp:cNvPr id="0" name=""/>
        <dsp:cNvSpPr/>
      </dsp:nvSpPr>
      <dsp:spPr>
        <a:xfrm>
          <a:off x="8832835" y="2689972"/>
          <a:ext cx="2411102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Roboto" panose="020B0604020202020204" charset="0"/>
              <a:ea typeface="Roboto" panose="020B0604020202020204" charset="0"/>
            </a:rPr>
            <a:t>Natural language processing (NLP)</a:t>
          </a:r>
        </a:p>
      </dsp:txBody>
      <dsp:txXfrm>
        <a:off x="8832835" y="2689972"/>
        <a:ext cx="2411102" cy="92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bileye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orcam.com/en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OrCam was Jointly founded in 2010 by Israeli innovators and Co-CEO’s Dr. Amnon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Shashua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Ziv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Aviram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Amnon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Ziv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Co-founded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Mobileye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the collision avoidance system leader and autonomous driving innovator. Which is now become the autonomous driving division at intel.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Inspired by their groundbreaking artificial vision technology that supports safer drivers, they co-founded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OrCam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 the idea that we can also harness AI-driven computer vision to bring increased independence to people who are blind, visually impaired, or have reading difficulties.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2013,2015,2017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Vision. Empowering People.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thinking behind OrCam's activities is - what we can do to help people? So we are working on developing more products to help more people with a variety of disabilities</a:t>
            </a:r>
            <a:endParaRPr dirty="0">
              <a:latin typeface="+mj-lt"/>
            </a:endParaRPr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56d055e91_4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856d055e91_4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805f163fb_1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7805f163fb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805f163fb_1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7805f163fb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57af300788_0_3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g57af300788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EFCD2-DEC2-4301-A49A-BFB46A895E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6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1A101-247F-A847-BD73-517F5858CEB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6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41b1073fd3_0_130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en-US" sz="1200" b="0" i="0" u="none" strike="noStrike" cap="none" dirty="0">
              <a:solidFill>
                <a:schemeClr val="dk1"/>
              </a:solidFill>
              <a:effectLst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41b1073fd3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83404e22c_4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783404e22c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56d055e9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56d055e91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The Choice is Yours.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 Powerful Solution.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Assistive AI unlike Anything Else.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Personal AI Technology. Life-changing Impact.</a:t>
            </a:r>
            <a:endParaRPr/>
          </a:p>
        </p:txBody>
      </p:sp>
      <p:sp>
        <p:nvSpPr>
          <p:cNvPr id="118" name="Google Shape;118;g856d055e91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83404e22c_4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83404e22c_4_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The Choice is Yours.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 Powerful Solution.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Assistive AI unlike Anything Else.</a:t>
            </a:r>
            <a:endParaRPr sz="1400" b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Personal AI Technology. Life-changing Impact.</a:t>
            </a:r>
            <a:endParaRPr/>
          </a:p>
        </p:txBody>
      </p:sp>
      <p:sp>
        <p:nvSpPr>
          <p:cNvPr id="128" name="Google Shape;128;g783404e22c_4_2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83404e22c_4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83404e22c_4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The Choice is Yours.</a:t>
            </a:r>
            <a:endParaRPr sz="1400" b="1" dirty="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 Powerful Solution.</a:t>
            </a:r>
            <a:endParaRPr sz="1400" b="1" dirty="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Assistive AI unlike Anything Else.</a:t>
            </a:r>
            <a:endParaRPr sz="1400" b="1" dirty="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Personal AI Technology. Life-changing Impact.</a:t>
            </a:r>
            <a:endParaRPr dirty="0"/>
          </a:p>
        </p:txBody>
      </p:sp>
      <p:sp>
        <p:nvSpPr>
          <p:cNvPr id="141" name="Google Shape;141;g783404e22c_4_3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58613bc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858613bca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73C6-2775-4D03-9DA0-A5C282DC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B5DB3-C693-49A0-A756-1E89AF25B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 Light" pitchFamily="2" charset="0"/>
                <a:ea typeface="Roboto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51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hyperlink" Target="https://www.youtube.com/watch?v=zaXwriK_gvA&amp;feature=emb_title" TargetMode="Externa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hyperlink" Target="https://www.youtube.com/watch?v=zArbtRnTRoY&amp;feature=emb_title" TargetMode="Externa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ryan.wolynski@orcam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biley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27CD12-A6CF-489C-ADCF-17D7E56C7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E48C8E-1009-4750-9630-436223C9E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0ACFF1E-E5E6-43E9-A5B7-33E0BEBD6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217FABC-C638-4392-847B-1D5D24ACF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F4D7986-89F7-4A82-BCE1-D3748FA19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86EDA91-62A8-4A58-8FD1-50579B98C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2FE2666-E34E-4114-988D-0D6E0E7EF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0447EE7-0C29-4B15-AABB-C0C4A8F6A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5347D5C-1205-4D74-AA55-A6AC8C781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3696D3F-405F-490D-AF68-9BBDC7DDD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194048F-FCD0-4944-9723-14BFD0715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634E52A-02AD-4955-AA3F-8E8935F41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9E661E3-26F4-4992-B424-91AAE0A00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5FC5C1D-91B5-4EBF-9A3E-BB5DC1E2A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D39CDA7-D7D3-4FED-B2BA-40464AA42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7F716E2-501F-47E8-9626-D9EC5492C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074FC5C-533A-4B99-8B9E-ED1C65AE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00EDCFC2-0B77-4D95-8F8E-DB60A85F2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74CB405-A36B-4456-9DE3-EBE212552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D84B494-4095-4E61-B65F-34F5C6BC8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33484AA0-BE6E-4F8B-85CF-9C4C750FF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D38E5F-6E59-41DA-B3CA-6AD28BF6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3893141"/>
            <a:ext cx="8845667" cy="1771275"/>
            <a:chOff x="1669293" y="3893141"/>
            <a:chExt cx="8845667" cy="1771275"/>
          </a:xfrm>
        </p:grpSpPr>
        <p:sp>
          <p:nvSpPr>
            <p:cNvPr id="35" name="Isosceles Triangle 39">
              <a:extLst>
                <a:ext uri="{FF2B5EF4-FFF2-40B4-BE49-F238E27FC236}">
                  <a16:creationId xmlns:a16="http://schemas.microsoft.com/office/drawing/2014/main" id="{9AF9BC5C-44FD-4080-8C54-CC4E5F83F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884903-3516-494A-B966-3E7651567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3893141"/>
              <a:ext cx="8845667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9E9F1F5-1298-43D0-BFB8-13C87E02D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3980237"/>
            <a:ext cx="8672295" cy="7277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E"/>
                </a:solidFill>
                <a:latin typeface="Roboto" panose="020B0604020202020204" charset="0"/>
                <a:ea typeface="Roboto" panose="020B0604020202020204" charset="0"/>
              </a:rPr>
              <a:t>OrCam – AI for Humans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446FA6-8B0F-4293-A732-D63D7037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707986"/>
            <a:ext cx="8673427" cy="52263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E"/>
                </a:solidFill>
                <a:latin typeface="Roboto" panose="020B0604020202020204" charset="0"/>
                <a:ea typeface="Roboto" panose="020B0604020202020204" charset="0"/>
              </a:rPr>
              <a:t>2020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019510-1F68-48FE-8C72-905BF5582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032" y="1179555"/>
            <a:ext cx="8850737" cy="26214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94;p34">
            <a:extLst>
              <a:ext uri="{FF2B5EF4-FFF2-40B4-BE49-F238E27FC236}">
                <a16:creationId xmlns:a16="http://schemas.microsoft.com/office/drawing/2014/main" id="{CC8887C2-949A-45FF-AC40-E9A2AC50FF9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1836387" y="1825528"/>
            <a:ext cx="8513483" cy="1344234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7F7BA-9312-FF46-9C34-360C51C31A71}"/>
              </a:ext>
            </a:extLst>
          </p:cNvPr>
          <p:cNvSpPr txBox="1"/>
          <p:nvPr/>
        </p:nvSpPr>
        <p:spPr>
          <a:xfrm>
            <a:off x="1693638" y="5567091"/>
            <a:ext cx="9003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Roboto" panose="020B0604020202020204" charset="0"/>
                <a:ea typeface="Roboto" panose="020B0604020202020204" charset="0"/>
              </a:rPr>
              <a:t>Oded Tsin, U.S Business Development Manager</a:t>
            </a:r>
          </a:p>
          <a:p>
            <a:pPr algn="ctr"/>
            <a:r>
              <a:rPr lang="en-US" sz="2400" b="1" dirty="0">
                <a:latin typeface="Roboto" panose="020B0604020202020204" charset="0"/>
                <a:ea typeface="Roboto" panose="020B0604020202020204" charset="0"/>
              </a:rPr>
              <a:t>Oded.tsin@orcam.com</a:t>
            </a:r>
            <a:endParaRPr lang="en-US" sz="2400" dirty="0">
              <a:latin typeface="Roboto" panose="020B0604020202020204" charset="0"/>
              <a:ea typeface="Roboto" panose="020B0604020202020204" charset="0"/>
            </a:endParaRPr>
          </a:p>
          <a:p>
            <a:pPr algn="ctr"/>
            <a:endParaRPr lang="en-US" sz="2400" b="1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6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634" y="-384730"/>
            <a:ext cx="8403167" cy="978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355" y="6082420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1180628" y="5991737"/>
            <a:ext cx="35908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                            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</a:t>
            </a:r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2020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  Create Your MIX</a:t>
            </a:r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1105000" y="2191804"/>
            <a:ext cx="3444400" cy="1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2933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Hands-free independence</a:t>
            </a:r>
            <a:r>
              <a:rPr lang="en-US" sz="2933">
                <a:solidFill>
                  <a:srgbClr val="4A8AF4"/>
                </a:solidFill>
                <a:latin typeface="Roboto Black"/>
                <a:ea typeface="Roboto Black"/>
                <a:cs typeface="Roboto Black"/>
                <a:sym typeface="Roboto Black"/>
              </a:rPr>
              <a:t>.</a:t>
            </a:r>
            <a:endParaRPr sz="2933">
              <a:solidFill>
                <a:srgbClr val="4A8AF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1105000" y="1753439"/>
            <a:ext cx="3000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333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OrCam</a:t>
            </a:r>
            <a:r>
              <a:rPr lang="en-US" sz="1333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MyEye.</a:t>
            </a:r>
            <a:endParaRPr sz="1333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1039367" y="1371016"/>
            <a:ext cx="4418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133">
                <a:solidFill>
                  <a:srgbClr val="4A8AF4"/>
                </a:solidFill>
                <a:latin typeface="Roboto Black"/>
                <a:ea typeface="Roboto Black"/>
                <a:cs typeface="Roboto Black"/>
                <a:sym typeface="Roboto Black"/>
              </a:rPr>
              <a:t>Wearable </a:t>
            </a:r>
            <a:endParaRPr sz="2133">
              <a:solidFill>
                <a:srgbClr val="4A8AF4"/>
              </a:solidFill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1105000" y="3223393"/>
            <a:ext cx="34444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Discreetly fits any glasses frame, voice- and gesture-activated, operates offline &amp; in real time</a:t>
            </a:r>
            <a:endParaRPr sz="2933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633" y="4086934"/>
            <a:ext cx="1311299" cy="90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 l="2988" t="30580" r="46267" b="22072"/>
          <a:stretch/>
        </p:blipFill>
        <p:spPr>
          <a:xfrm flipH="1">
            <a:off x="-3646130" y="-404999"/>
            <a:ext cx="10817963" cy="96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989" y="6103349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1093275" y="6012675"/>
            <a:ext cx="21040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>
                <a:latin typeface="Roboto Light"/>
                <a:ea typeface="Roboto Light"/>
                <a:cs typeface="Roboto Light"/>
                <a:sym typeface="Roboto Light"/>
              </a:rPr>
              <a:t>                             |   May 2020</a:t>
            </a:r>
            <a:endParaRPr sz="1067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46" name="Google Shape;146;p26"/>
          <p:cNvGrpSpPr/>
          <p:nvPr/>
        </p:nvGrpSpPr>
        <p:grpSpPr>
          <a:xfrm>
            <a:off x="7084467" y="947307"/>
            <a:ext cx="4418400" cy="3275814"/>
            <a:chOff x="5313350" y="480012"/>
            <a:chExt cx="3313800" cy="2456861"/>
          </a:xfrm>
        </p:grpSpPr>
        <p:sp>
          <p:nvSpPr>
            <p:cNvPr id="147" name="Google Shape;147;p26"/>
            <p:cNvSpPr txBox="1"/>
            <p:nvPr/>
          </p:nvSpPr>
          <p:spPr>
            <a:xfrm>
              <a:off x="5335275" y="1095603"/>
              <a:ext cx="25833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r>
                <a:rPr lang="en-US" sz="2933">
                  <a:solidFill>
                    <a:schemeClr val="dk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Handheld reading without limitations</a:t>
              </a:r>
              <a:r>
                <a:rPr lang="en-US" sz="2933">
                  <a:solidFill>
                    <a:srgbClr val="4A8AF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.</a:t>
              </a:r>
              <a:endParaRPr sz="2933">
                <a:solidFill>
                  <a:srgbClr val="4A8AF4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5335275" y="766829"/>
              <a:ext cx="22500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1333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OrCam</a:t>
              </a:r>
              <a:r>
                <a:rPr lang="en-US" sz="1333">
                  <a:solidFill>
                    <a:schemeClr val="dk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Read.</a:t>
              </a:r>
              <a:endParaRPr sz="1333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49" name="Google Shape;149;p26"/>
            <p:cNvSpPr txBox="1"/>
            <p:nvPr/>
          </p:nvSpPr>
          <p:spPr>
            <a:xfrm>
              <a:off x="5313350" y="480012"/>
              <a:ext cx="3313800" cy="3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133">
                  <a:solidFill>
                    <a:srgbClr val="4A8AF4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Handheld </a:t>
              </a:r>
              <a:endParaRPr sz="2133">
                <a:solidFill>
                  <a:srgbClr val="4A8AF4"/>
                </a:solidFill>
              </a:endParaRPr>
            </a:p>
          </p:txBody>
        </p:sp>
        <p:sp>
          <p:nvSpPr>
            <p:cNvPr id="150" name="Google Shape;150;p26"/>
            <p:cNvSpPr txBox="1"/>
            <p:nvPr/>
          </p:nvSpPr>
          <p:spPr>
            <a:xfrm>
              <a:off x="5387666" y="2163173"/>
              <a:ext cx="25833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12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Point-and-click activates </a:t>
              </a:r>
              <a:r>
                <a:rPr lang="en-US" sz="1200" dirty="0">
                  <a:latin typeface="Roboto Light"/>
                  <a:ea typeface="Roboto Light"/>
                  <a:cs typeface="Roboto Light"/>
                  <a:sym typeface="Roboto Light"/>
                </a:rPr>
                <a:t>laser guidance</a:t>
              </a:r>
              <a:r>
                <a:rPr lang="en-US" sz="12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options, captures full pages/screens, operates offline </a:t>
              </a:r>
              <a:endParaRPr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>
                <a:buClr>
                  <a:schemeClr val="dk1"/>
                </a:buClr>
                <a:buSzPts val="1100"/>
              </a:pPr>
              <a:r>
                <a:rPr lang="en-US" sz="12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&amp; in real time</a:t>
              </a:r>
              <a:endParaRPr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>
                <a:buClr>
                  <a:schemeClr val="dk1"/>
                </a:buClr>
                <a:buSzPts val="1100"/>
              </a:pPr>
              <a:endParaRPr sz="933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>
                <a:buClr>
                  <a:schemeClr val="dk1"/>
                </a:buClr>
                <a:buSzPts val="1100"/>
              </a:pPr>
              <a:r>
                <a:rPr lang="en-US" sz="933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*OrCam MIX scheduled for release in June</a:t>
              </a:r>
              <a:endParaRPr sz="933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>
                <a:lnSpc>
                  <a:spcPct val="115000"/>
                </a:lnSpc>
              </a:pPr>
              <a:endParaRPr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151" name="Google Shape;1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3555" y="6082420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7171828" y="5991737"/>
            <a:ext cx="35908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                            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</a:t>
            </a:r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2020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  Create Your </a:t>
            </a:r>
            <a:r>
              <a:rPr lang="en-US" sz="1067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MIX</a:t>
            </a:r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8380" y="4519390"/>
            <a:ext cx="1132567" cy="122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401" y="-604293"/>
            <a:ext cx="1293967" cy="1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1105000" y="800767"/>
            <a:ext cx="4738000" cy="1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4533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Our Features.</a:t>
            </a:r>
            <a:endParaRPr sz="4533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355" y="6082420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1180628" y="5991737"/>
            <a:ext cx="35908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                            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</a:t>
            </a:r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2020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  Create Your </a:t>
            </a:r>
            <a:r>
              <a:rPr lang="en-US" sz="1067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MIX</a:t>
            </a:r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2" name="Google Shape;162;p27"/>
          <p:cNvSpPr/>
          <p:nvPr/>
        </p:nvSpPr>
        <p:spPr>
          <a:xfrm>
            <a:off x="5219233" y="4107667"/>
            <a:ext cx="746000" cy="44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3" name="Google Shape;163;p27"/>
          <p:cNvSpPr/>
          <p:nvPr/>
        </p:nvSpPr>
        <p:spPr>
          <a:xfrm>
            <a:off x="2546700" y="4194867"/>
            <a:ext cx="746000" cy="44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4" name="Google Shape;164;p27"/>
          <p:cNvSpPr/>
          <p:nvPr/>
        </p:nvSpPr>
        <p:spPr>
          <a:xfrm>
            <a:off x="7827733" y="4107667"/>
            <a:ext cx="746000" cy="44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5" name="Google Shape;165;p27"/>
          <p:cNvSpPr/>
          <p:nvPr/>
        </p:nvSpPr>
        <p:spPr>
          <a:xfrm>
            <a:off x="9251233" y="3559500"/>
            <a:ext cx="746000" cy="19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6534767" y="3539067"/>
            <a:ext cx="746000" cy="19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3919133" y="3539067"/>
            <a:ext cx="746000" cy="19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8" name="Google Shape;168;p27"/>
          <p:cNvSpPr/>
          <p:nvPr/>
        </p:nvSpPr>
        <p:spPr>
          <a:xfrm>
            <a:off x="1297467" y="2661700"/>
            <a:ext cx="746000" cy="51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FFFFFF"/>
              </a:solidFill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1097967" y="3907000"/>
            <a:ext cx="1745200" cy="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Read Text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3560933" y="38172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Smart Reading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8341300" y="38172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Additional Language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5884017" y="38172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Orientation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704" y="2685497"/>
            <a:ext cx="1076864" cy="7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1533" y="2628151"/>
            <a:ext cx="682267" cy="77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9400" y="2665334"/>
            <a:ext cx="915867" cy="8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0633" y="2615603"/>
            <a:ext cx="746000" cy="8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4230967" y="3436100"/>
            <a:ext cx="91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solidFill>
                  <a:srgbClr val="4A8AF4"/>
                </a:solidFill>
                <a:latin typeface="Roboto"/>
                <a:ea typeface="Roboto"/>
                <a:cs typeface="Roboto"/>
                <a:sym typeface="Roboto"/>
              </a:rPr>
              <a:t>New!</a:t>
            </a:r>
            <a:endParaRPr sz="1867" b="1">
              <a:solidFill>
                <a:srgbClr val="4A8AF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6911733" y="3415667"/>
            <a:ext cx="916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solidFill>
                  <a:srgbClr val="4A8AF4"/>
                </a:solidFill>
                <a:latin typeface="Roboto"/>
                <a:ea typeface="Roboto"/>
                <a:cs typeface="Roboto"/>
                <a:sym typeface="Roboto"/>
              </a:rPr>
              <a:t>New!</a:t>
            </a:r>
            <a:endParaRPr sz="1867" b="1">
              <a:solidFill>
                <a:srgbClr val="4A8AF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401" y="-604293"/>
            <a:ext cx="1293967" cy="1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1105000" y="800767"/>
            <a:ext cx="4738000" cy="1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4533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Our Features.</a:t>
            </a:r>
            <a:endParaRPr sz="4533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355" y="6082420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1180628" y="5991737"/>
            <a:ext cx="35908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                            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</a:t>
            </a:r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2020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  Create Your </a:t>
            </a:r>
            <a:r>
              <a:rPr lang="en-US" sz="1067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MIX</a:t>
            </a:r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3769367" y="39423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Recognize 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Money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6271433" y="39423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/>
              <a:t>Identify</a:t>
            </a:r>
            <a:endParaRPr sz="1867" b="1"/>
          </a:p>
          <a:p>
            <a:r>
              <a:rPr lang="en-US" sz="1867" b="1"/>
              <a:t>Products</a:t>
            </a:r>
            <a:endParaRPr sz="1867" b="1"/>
          </a:p>
        </p:txBody>
      </p:sp>
      <p:sp>
        <p:nvSpPr>
          <p:cNvPr id="189" name="Google Shape;189;p28"/>
          <p:cNvSpPr txBox="1"/>
          <p:nvPr/>
        </p:nvSpPr>
        <p:spPr>
          <a:xfrm>
            <a:off x="1267300" y="39423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>
                <a:latin typeface="Roboto"/>
                <a:ea typeface="Roboto"/>
                <a:cs typeface="Roboto"/>
                <a:sym typeface="Roboto"/>
              </a:rPr>
              <a:t>Recognize Faces</a:t>
            </a:r>
            <a:endParaRPr sz="1867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8433733" y="3942300"/>
            <a:ext cx="1745200" cy="7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867" b="1"/>
              <a:t>Recognize </a:t>
            </a:r>
            <a:endParaRPr sz="1867" b="1"/>
          </a:p>
          <a:p>
            <a:r>
              <a:rPr lang="en-US" sz="1867" b="1"/>
              <a:t>Colors</a:t>
            </a:r>
            <a:endParaRPr sz="1867" b="1"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808" y="2551034"/>
            <a:ext cx="840933" cy="98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880" y="2562372"/>
            <a:ext cx="641533" cy="92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4522" y="2648449"/>
            <a:ext cx="1185061" cy="7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15017" y="2628843"/>
            <a:ext cx="789948" cy="7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55600" y="-19067"/>
            <a:ext cx="15599299" cy="877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6276867" y="947333"/>
            <a:ext cx="34692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33" rIns="91433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Empowers users to simply </a:t>
            </a:r>
            <a:r>
              <a:rPr lang="en-US" sz="12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ask</a:t>
            </a: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the device to retrieve and read the text that interests them, such as: newspaper headlines, specific menu items, and the total of a phone bill.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endParaRPr sz="12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6196351" y="667884"/>
            <a:ext cx="30364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2133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Smart Reading. </a:t>
            </a:r>
            <a:endParaRPr sz="2133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3929358" y="4294675"/>
            <a:ext cx="1111009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/>
          <p:nvPr/>
        </p:nvSpPr>
        <p:spPr>
          <a:xfrm>
            <a:off x="6668717" y="3110028"/>
            <a:ext cx="1664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Watch</a:t>
            </a:r>
            <a:endParaRPr sz="1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04" name="Google Shape;204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7149" y="3192233"/>
            <a:ext cx="317001" cy="2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277" y="6101753"/>
            <a:ext cx="939316" cy="14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86433" y="-276663"/>
            <a:ext cx="14747989" cy="7604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1157617" y="3648208"/>
            <a:ext cx="39144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33" rIns="91433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Helps orient yourself by simply </a:t>
            </a:r>
            <a:r>
              <a:rPr lang="en-US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asking</a:t>
            </a: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what is in your immediate surroundings, as well as for guidance.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2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(*Beta version)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1093251" y="3288159"/>
            <a:ext cx="3036400" cy="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2133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Orientation.*</a:t>
            </a:r>
            <a:r>
              <a:rPr lang="en-US" sz="24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133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3929358" y="4294675"/>
            <a:ext cx="1111009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>
            <a:off x="1549484" y="4664328"/>
            <a:ext cx="1664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Watch</a:t>
            </a:r>
            <a:endParaRPr sz="1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16" name="Google Shape;216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7916" y="4746533"/>
            <a:ext cx="317001" cy="2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277" y="6101753"/>
            <a:ext cx="939316" cy="14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942A4F-C0C6-4251-B1AC-351352AB9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1429407"/>
            <a:ext cx="12192000" cy="5428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7B317-5A6F-6046-8B88-7F6175CD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56" y="169264"/>
            <a:ext cx="11848288" cy="1325563"/>
          </a:xfrm>
        </p:spPr>
        <p:txBody>
          <a:bodyPr/>
          <a:lstStyle/>
          <a:p>
            <a:r>
              <a:rPr lang="en-US" sz="5400" b="1" dirty="0"/>
              <a:t>Who can benefit from</a:t>
            </a:r>
            <a:r>
              <a:rPr lang="en-US" sz="5400" b="1" dirty="0">
                <a:solidFill>
                  <a:schemeClr val="tx1"/>
                </a:solidFill>
              </a:rPr>
              <a:t> our products</a:t>
            </a:r>
            <a:r>
              <a:rPr lang="en" sz="5400" b="1" dirty="0">
                <a:solidFill>
                  <a:srgbClr val="4A8AF4"/>
                </a:solidFill>
                <a:ea typeface="Roboto Black"/>
                <a:cs typeface="Roboto Black"/>
                <a:sym typeface="Roboto Black"/>
              </a:rPr>
              <a:t>?</a:t>
            </a:r>
            <a:endParaRPr lang="en-US" sz="5400" b="1" dirty="0"/>
          </a:p>
        </p:txBody>
      </p:sp>
      <p:pic>
        <p:nvPicPr>
          <p:cNvPr id="4" name="Google Shape;615;p101">
            <a:extLst>
              <a:ext uri="{FF2B5EF4-FFF2-40B4-BE49-F238E27FC236}">
                <a16:creationId xmlns:a16="http://schemas.microsoft.com/office/drawing/2014/main" id="{3A89EEB6-F27F-4B6D-86A2-34756C0817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266" y="6101769"/>
            <a:ext cx="935932" cy="14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94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7462C2-C811-4EFF-85AD-D358CE396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"/>
          <a:stretch/>
        </p:blipFill>
        <p:spPr>
          <a:xfrm>
            <a:off x="281771" y="1208689"/>
            <a:ext cx="11628458" cy="52341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CCC7BF-B1FE-4369-A5F6-2FDA3B4568B3}"/>
              </a:ext>
            </a:extLst>
          </p:cNvPr>
          <p:cNvSpPr txBox="1">
            <a:spLocks/>
          </p:cNvSpPr>
          <p:nvPr/>
        </p:nvSpPr>
        <p:spPr>
          <a:xfrm>
            <a:off x="281771" y="415160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What is the OrCam Read</a:t>
            </a:r>
            <a:r>
              <a:rPr lang="en" sz="5400" b="1" dirty="0">
                <a:solidFill>
                  <a:srgbClr val="4A8AF4"/>
                </a:solidFill>
                <a:ea typeface="Roboto Black"/>
                <a:cs typeface="Roboto Black"/>
                <a:sym typeface="Roboto Black"/>
              </a:rPr>
              <a:t>?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615;p101">
            <a:extLst>
              <a:ext uri="{FF2B5EF4-FFF2-40B4-BE49-F238E27FC236}">
                <a16:creationId xmlns:a16="http://schemas.microsoft.com/office/drawing/2014/main" id="{FC795B63-66B2-46BD-A2A2-2C76DAE2B8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694" y="6418680"/>
            <a:ext cx="935932" cy="1477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7A0953-3197-48DC-87FF-A9F405C7A65E}"/>
              </a:ext>
            </a:extLst>
          </p:cNvPr>
          <p:cNvSpPr/>
          <p:nvPr/>
        </p:nvSpPr>
        <p:spPr>
          <a:xfrm>
            <a:off x="115614" y="1208689"/>
            <a:ext cx="5980386" cy="809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CCC7BF-B1FE-4369-A5F6-2FDA3B4568B3}"/>
              </a:ext>
            </a:extLst>
          </p:cNvPr>
          <p:cNvSpPr txBox="1">
            <a:spLocks/>
          </p:cNvSpPr>
          <p:nvPr/>
        </p:nvSpPr>
        <p:spPr>
          <a:xfrm>
            <a:off x="281771" y="545908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Smart Reading</a:t>
            </a:r>
            <a:r>
              <a:rPr lang="en" sz="5400" b="1" dirty="0">
                <a:solidFill>
                  <a:srgbClr val="4A8AF4"/>
                </a:solidFill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rPr>
              <a:t> &amp;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</a:p>
        </p:txBody>
      </p:sp>
      <p:pic>
        <p:nvPicPr>
          <p:cNvPr id="6" name="Google Shape;615;p101">
            <a:extLst>
              <a:ext uri="{FF2B5EF4-FFF2-40B4-BE49-F238E27FC236}">
                <a16:creationId xmlns:a16="http://schemas.microsoft.com/office/drawing/2014/main" id="{FC795B63-66B2-46BD-A2A2-2C76DAE2B8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9694" y="6418680"/>
            <a:ext cx="935932" cy="1477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1E0AC-5C25-4367-9945-CBEB919CF0B0}"/>
              </a:ext>
            </a:extLst>
          </p:cNvPr>
          <p:cNvSpPr txBox="1"/>
          <p:nvPr/>
        </p:nvSpPr>
        <p:spPr>
          <a:xfrm>
            <a:off x="483475" y="2037649"/>
            <a:ext cx="90599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OrCam Read is available here in the US in 6 languages: English, Spanish, French, German, Italian and Portuguese</a:t>
            </a:r>
            <a:b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</a:br>
            <a:endParaRPr lang="en-US" sz="24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Smart reading available for now in 4 of them: English, Spanish, French, German</a:t>
            </a:r>
            <a:b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</a:br>
            <a:endParaRPr lang="en-US" sz="24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Smart Reading – Simply ask for the text that interests you</a:t>
            </a:r>
          </a:p>
        </p:txBody>
      </p:sp>
    </p:spTree>
    <p:extLst>
      <p:ext uri="{BB962C8B-B14F-4D97-AF65-F5344CB8AC3E}">
        <p14:creationId xmlns:p14="http://schemas.microsoft.com/office/powerpoint/2010/main" val="219821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7"/>
          <p:cNvSpPr txBox="1"/>
          <p:nvPr/>
        </p:nvSpPr>
        <p:spPr>
          <a:xfrm>
            <a:off x="1093266" y="502013"/>
            <a:ext cx="36123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7903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400" b="1" dirty="0">
                <a:latin typeface="Roboto Black"/>
                <a:ea typeface="Roboto Black"/>
                <a:cs typeface="Roboto Black"/>
                <a:sym typeface="Roboto Black"/>
              </a:rPr>
              <a:t>Privacy</a:t>
            </a:r>
            <a:r>
              <a:rPr lang="en-US" sz="5400" b="1" dirty="0">
                <a:solidFill>
                  <a:srgbClr val="4A8AF4"/>
                </a:solidFill>
                <a:latin typeface="Roboto Black"/>
                <a:ea typeface="Roboto Black"/>
                <a:cs typeface="Roboto Black"/>
                <a:sym typeface="Roboto Black"/>
              </a:rPr>
              <a:t>.</a:t>
            </a:r>
            <a:endParaRPr sz="5400" dirty="0">
              <a:solidFill>
                <a:srgbClr val="4A8AF4"/>
              </a:solidFill>
            </a:endParaRPr>
          </a:p>
        </p:txBody>
      </p:sp>
      <p:sp>
        <p:nvSpPr>
          <p:cNvPr id="654" name="Google Shape;654;p67"/>
          <p:cNvSpPr txBox="1"/>
          <p:nvPr/>
        </p:nvSpPr>
        <p:spPr>
          <a:xfrm>
            <a:off x="1006845" y="1668938"/>
            <a:ext cx="6932640" cy="425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8888"/>
              </a:lnSpc>
              <a:buClr>
                <a:schemeClr val="dk1"/>
              </a:buClr>
              <a:buSzPts val="1100"/>
            </a:pP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OrCam respects and protects your privacy</a:t>
            </a:r>
          </a:p>
          <a:p>
            <a:pPr marL="457200" lvl="0" indent="-457200">
              <a:lnSpc>
                <a:spcPct val="138888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Does not record photos or videos</a:t>
            </a:r>
          </a:p>
          <a:p>
            <a:pPr marL="457200" lvl="0" indent="-457200">
              <a:lnSpc>
                <a:spcPct val="138888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Stand-alone unit and does not send data to a cloud</a:t>
            </a:r>
          </a:p>
          <a:p>
            <a:pPr marL="457200" lvl="0" indent="-457200">
              <a:lnSpc>
                <a:spcPct val="138888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Data is never collected by OrCam and is only available for your personal use</a:t>
            </a:r>
            <a:endParaRPr sz="2400" dirty="0"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</p:txBody>
      </p:sp>
      <p:cxnSp>
        <p:nvCxnSpPr>
          <p:cNvPr id="656" name="Google Shape;656;p67"/>
          <p:cNvCxnSpPr>
            <a:cxnSpLocks/>
          </p:cNvCxnSpPr>
          <p:nvPr/>
        </p:nvCxnSpPr>
        <p:spPr>
          <a:xfrm>
            <a:off x="8167638" y="3349177"/>
            <a:ext cx="3122361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0" name="Google Shape;66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638" y="1449527"/>
            <a:ext cx="908268" cy="63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9040" y="1410939"/>
            <a:ext cx="885991" cy="67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9164" y="1489013"/>
            <a:ext cx="885991" cy="670778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7"/>
          <p:cNvSpPr txBox="1"/>
          <p:nvPr/>
        </p:nvSpPr>
        <p:spPr>
          <a:xfrm>
            <a:off x="8132619" y="2065160"/>
            <a:ext cx="1035924" cy="73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Nothing sent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to the cloud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64" name="Google Shape;664;p67"/>
          <p:cNvSpPr txBox="1"/>
          <p:nvPr/>
        </p:nvSpPr>
        <p:spPr>
          <a:xfrm>
            <a:off x="9312676" y="2081715"/>
            <a:ext cx="842355" cy="103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No images or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videos saved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65" name="Google Shape;665;p67"/>
          <p:cNvSpPr txBox="1"/>
          <p:nvPr/>
        </p:nvSpPr>
        <p:spPr>
          <a:xfrm>
            <a:off x="10404008" y="2065160"/>
            <a:ext cx="885991" cy="9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No audio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+mj-lt"/>
                <a:ea typeface="Roboto Medium"/>
                <a:cs typeface="Roboto Medium"/>
                <a:sym typeface="Roboto Medium"/>
              </a:rPr>
              <a:t>recording</a:t>
            </a:r>
            <a:endParaRPr sz="1200" dirty="0">
              <a:latin typeface="+mj-lt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" name="Google Shape;615;p101">
            <a:extLst>
              <a:ext uri="{FF2B5EF4-FFF2-40B4-BE49-F238E27FC236}">
                <a16:creationId xmlns:a16="http://schemas.microsoft.com/office/drawing/2014/main" id="{CF978FF0-73FC-4E43-9B78-8575AA2A62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3266" y="6101769"/>
            <a:ext cx="935932" cy="147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524000" y="1561630"/>
            <a:ext cx="9652000" cy="398356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4267" b="1" dirty="0">
              <a:latin typeface="Roboto" panose="020B0604020202020204" charset="0"/>
              <a:ea typeface="Roboto" panose="020B0604020202020204" charset="0"/>
              <a:cs typeface="Arial"/>
            </a:endParaRPr>
          </a:p>
          <a:p>
            <a:pPr>
              <a:buNone/>
            </a:pPr>
            <a:r>
              <a:rPr lang="en-US" sz="4267" b="1" dirty="0">
                <a:latin typeface="Roboto" panose="020B0604020202020204" charset="0"/>
                <a:ea typeface="Roboto" panose="020B0604020202020204" charset="0"/>
                <a:cs typeface="Arial"/>
              </a:rPr>
              <a:t>“I can read, I just can’t see to read”</a:t>
            </a:r>
          </a:p>
          <a:p>
            <a:pPr algn="r">
              <a:buNone/>
            </a:pPr>
            <a:endParaRPr lang="en-US" sz="4267" dirty="0">
              <a:latin typeface="Roboto" panose="020B0604020202020204" charset="0"/>
              <a:ea typeface="Roboto" panose="020B0604020202020204" charset="0"/>
              <a:cs typeface="Arial"/>
            </a:endParaRPr>
          </a:p>
          <a:p>
            <a:pPr algn="r">
              <a:buNone/>
            </a:pPr>
            <a:r>
              <a:rPr lang="en-US" sz="4267" dirty="0">
                <a:latin typeface="Roboto" panose="020B0604020202020204" charset="0"/>
                <a:ea typeface="Roboto" panose="020B0604020202020204" charset="0"/>
                <a:cs typeface="Arial"/>
              </a:rPr>
              <a:t>Mustafa Tyson</a:t>
            </a:r>
          </a:p>
        </p:txBody>
      </p:sp>
      <p:pic>
        <p:nvPicPr>
          <p:cNvPr id="5" name="Google Shape;615;p101">
            <a:extLst>
              <a:ext uri="{FF2B5EF4-FFF2-40B4-BE49-F238E27FC236}">
                <a16:creationId xmlns:a16="http://schemas.microsoft.com/office/drawing/2014/main" id="{9CFF42AB-6DB4-4053-A001-9CC3165AC8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3266" y="6101769"/>
            <a:ext cx="935932" cy="14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3710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6ABEE-6A54-46E9-8551-D22932C6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1" r="883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48" name="Freeform: Shape 1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2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3366CD-7C7D-412D-9279-9D5A867A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615778"/>
            <a:ext cx="4023360" cy="897497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+mj-cs"/>
              </a:rPr>
              <a:t>Questions</a:t>
            </a:r>
            <a:r>
              <a:rPr lang="en" sz="5400" b="1" dirty="0">
                <a:solidFill>
                  <a:srgbClr val="4A8AF4"/>
                </a:solidFill>
                <a:ea typeface="Roboto Black"/>
                <a:cs typeface="Roboto Black"/>
                <a:sym typeface="Roboto Black"/>
              </a:rPr>
              <a:t>?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86183-D7BA-8E41-9329-524A4D2C443E}"/>
              </a:ext>
            </a:extLst>
          </p:cNvPr>
          <p:cNvSpPr txBox="1"/>
          <p:nvPr/>
        </p:nvSpPr>
        <p:spPr>
          <a:xfrm>
            <a:off x="167267" y="2613265"/>
            <a:ext cx="49488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Roboto" panose="020B0604020202020204" charset="0"/>
                <a:ea typeface="Roboto" panose="020B0604020202020204" charset="0"/>
              </a:rPr>
              <a:t>Oded Tsin</a:t>
            </a:r>
          </a:p>
          <a:p>
            <a:endParaRPr lang="en-US" sz="2400" b="1" dirty="0">
              <a:latin typeface="Roboto" panose="020B0604020202020204" charset="0"/>
              <a:ea typeface="Roboto" panose="020B0604020202020204" charset="0"/>
            </a:endParaRPr>
          </a:p>
          <a:p>
            <a:r>
              <a:rPr lang="en-US" sz="3600" b="1" dirty="0">
                <a:latin typeface="Roboto" panose="020B0604020202020204" charset="0"/>
                <a:ea typeface="Roboto" panose="020B0604020202020204" charset="0"/>
                <a:hlinkClick r:id="rId4"/>
              </a:rPr>
              <a:t>oded.tsin@orcam.com</a:t>
            </a:r>
            <a:r>
              <a:rPr lang="en-US" sz="2400" b="1" dirty="0">
                <a:latin typeface="Roboto" panose="020B0604020202020204" charset="0"/>
                <a:ea typeface="Roboto" panose="020B060402020202020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A5CC6-9AA2-E04A-A4EB-75872A74D0A6}"/>
              </a:ext>
            </a:extLst>
          </p:cNvPr>
          <p:cNvSpPr txBox="1"/>
          <p:nvPr/>
        </p:nvSpPr>
        <p:spPr>
          <a:xfrm>
            <a:off x="257790" y="5416540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www.orcam.com</a:t>
            </a:r>
            <a:endParaRPr lang="en-US" sz="3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C7C29C-01F9-49A4-BE78-E076CBE7B7DD}"/>
              </a:ext>
            </a:extLst>
          </p:cNvPr>
          <p:cNvSpPr/>
          <p:nvPr/>
        </p:nvSpPr>
        <p:spPr>
          <a:xfrm flipV="1">
            <a:off x="298613" y="489904"/>
            <a:ext cx="1996965" cy="30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/>
        </p:nvSpPr>
        <p:spPr>
          <a:xfrm>
            <a:off x="7715627" y="3800556"/>
            <a:ext cx="4209304" cy="295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Jointly founded in 2010 by Israeli innovators</a:t>
            </a:r>
            <a:b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</a:b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Dr. Amnon </a:t>
            </a:r>
            <a:r>
              <a:rPr lang="en-US" b="1" dirty="0" err="1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Shashua</a:t>
            </a: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 and </a:t>
            </a:r>
            <a:r>
              <a:rPr lang="en-US" b="1" dirty="0" err="1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Ziv</a:t>
            </a: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 Aviram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Co-founders of </a:t>
            </a:r>
            <a:r>
              <a:rPr lang="en-US" b="1" u="sng" dirty="0">
                <a:solidFill>
                  <a:srgbClr val="4A8AF4"/>
                </a:solidFill>
                <a:latin typeface="+mj-lt"/>
                <a:ea typeface="Roboto Medium"/>
                <a:cs typeface="Roboto Medium"/>
                <a:sym typeface="Roboto Medium"/>
                <a:hlinkClick r:id="rId3"/>
              </a:rPr>
              <a:t>Mobileye</a:t>
            </a:r>
            <a:r>
              <a:rPr lang="en-US" b="1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, the collision avoidance system leader and autonomous driving innovator.</a:t>
            </a:r>
            <a:endParaRPr b="1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Our Vision.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Empowering People. </a:t>
            </a:r>
            <a:endParaRPr sz="2400" b="1" dirty="0">
              <a:solidFill>
                <a:schemeClr val="dk1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4" name="Google Shape;19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3658" y="233188"/>
            <a:ext cx="1691063" cy="26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5">
            <a:alphaModFix/>
          </a:blip>
          <a:srcRect l="4953" r="6433"/>
          <a:stretch/>
        </p:blipFill>
        <p:spPr>
          <a:xfrm>
            <a:off x="66962" y="141514"/>
            <a:ext cx="7309453" cy="65720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38">
            <a:extLst>
              <a:ext uri="{FF2B5EF4-FFF2-40B4-BE49-F238E27FC236}">
                <a16:creationId xmlns:a16="http://schemas.microsoft.com/office/drawing/2014/main" id="{1BB5604F-4B96-481C-B266-0DD5A8954558}"/>
              </a:ext>
            </a:extLst>
          </p:cNvPr>
          <p:cNvSpPr txBox="1"/>
          <p:nvPr/>
        </p:nvSpPr>
        <p:spPr>
          <a:xfrm>
            <a:off x="8191798" y="822223"/>
            <a:ext cx="3569797" cy="249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OrCam Technologies founded</a:t>
            </a: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9" name="Google Shape;239;p38">
            <a:extLst>
              <a:ext uri="{FF2B5EF4-FFF2-40B4-BE49-F238E27FC236}">
                <a16:creationId xmlns:a16="http://schemas.microsoft.com/office/drawing/2014/main" id="{C164CC65-0CEA-4B29-A576-6E47FAFB7D0C}"/>
              </a:ext>
            </a:extLst>
          </p:cNvPr>
          <p:cNvSpPr txBox="1"/>
          <p:nvPr/>
        </p:nvSpPr>
        <p:spPr>
          <a:xfrm>
            <a:off x="8191800" y="1332507"/>
            <a:ext cx="4164157" cy="32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OrCam </a:t>
            </a:r>
            <a:r>
              <a:rPr lang="en-US" sz="1800" b="1" dirty="0" err="1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MyEye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 1 Beta testing begins</a:t>
            </a: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" name="Google Shape;241;p38">
            <a:extLst>
              <a:ext uri="{FF2B5EF4-FFF2-40B4-BE49-F238E27FC236}">
                <a16:creationId xmlns:a16="http://schemas.microsoft.com/office/drawing/2014/main" id="{DB29E6AA-0A35-47AC-B7FF-E7F083BE4B16}"/>
              </a:ext>
            </a:extLst>
          </p:cNvPr>
          <p:cNvSpPr txBox="1"/>
          <p:nvPr/>
        </p:nvSpPr>
        <p:spPr>
          <a:xfrm>
            <a:off x="7533473" y="1336737"/>
            <a:ext cx="757499" cy="2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2013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12" name="Google Shape;243;p38">
            <a:extLst>
              <a:ext uri="{FF2B5EF4-FFF2-40B4-BE49-F238E27FC236}">
                <a16:creationId xmlns:a16="http://schemas.microsoft.com/office/drawing/2014/main" id="{BAA8D637-1ECD-40D1-91A3-4A3093281506}"/>
              </a:ext>
            </a:extLst>
          </p:cNvPr>
          <p:cNvSpPr txBox="1"/>
          <p:nvPr/>
        </p:nvSpPr>
        <p:spPr>
          <a:xfrm>
            <a:off x="7502084" y="1883838"/>
            <a:ext cx="820276" cy="2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2015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13" name="Google Shape;244;p38">
            <a:extLst>
              <a:ext uri="{FF2B5EF4-FFF2-40B4-BE49-F238E27FC236}">
                <a16:creationId xmlns:a16="http://schemas.microsoft.com/office/drawing/2014/main" id="{C7375333-49C3-472E-B7D7-DBF93B2FD4D4}"/>
              </a:ext>
            </a:extLst>
          </p:cNvPr>
          <p:cNvSpPr txBox="1"/>
          <p:nvPr/>
        </p:nvSpPr>
        <p:spPr>
          <a:xfrm>
            <a:off x="7502085" y="2430939"/>
            <a:ext cx="820275" cy="3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2017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4" name="Google Shape;249;p38">
            <a:extLst>
              <a:ext uri="{FF2B5EF4-FFF2-40B4-BE49-F238E27FC236}">
                <a16:creationId xmlns:a16="http://schemas.microsoft.com/office/drawing/2014/main" id="{DB7E7A2C-0D58-4F8B-A24D-547CC863AC7E}"/>
              </a:ext>
            </a:extLst>
          </p:cNvPr>
          <p:cNvCxnSpPr>
            <a:cxnSpLocks/>
          </p:cNvCxnSpPr>
          <p:nvPr/>
        </p:nvCxnSpPr>
        <p:spPr>
          <a:xfrm>
            <a:off x="6152771" y="1912491"/>
            <a:ext cx="34972" cy="2272447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251;p38">
            <a:extLst>
              <a:ext uri="{FF2B5EF4-FFF2-40B4-BE49-F238E27FC236}">
                <a16:creationId xmlns:a16="http://schemas.microsoft.com/office/drawing/2014/main" id="{B83282D1-8AB9-4746-9E0D-3A99A57E61ED}"/>
              </a:ext>
            </a:extLst>
          </p:cNvPr>
          <p:cNvSpPr txBox="1"/>
          <p:nvPr/>
        </p:nvSpPr>
        <p:spPr>
          <a:xfrm>
            <a:off x="8191798" y="1876859"/>
            <a:ext cx="4026997" cy="32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Official launch of OrCam </a:t>
            </a:r>
            <a:r>
              <a:rPr lang="en-US" sz="1800" b="1" dirty="0" err="1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MyEye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 1</a:t>
            </a: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" name="Google Shape;252;p38">
            <a:extLst>
              <a:ext uri="{FF2B5EF4-FFF2-40B4-BE49-F238E27FC236}">
                <a16:creationId xmlns:a16="http://schemas.microsoft.com/office/drawing/2014/main" id="{686C7213-704D-4085-8E99-A67E208E75FE}"/>
              </a:ext>
            </a:extLst>
          </p:cNvPr>
          <p:cNvSpPr txBox="1"/>
          <p:nvPr/>
        </p:nvSpPr>
        <p:spPr>
          <a:xfrm>
            <a:off x="8182072" y="2436862"/>
            <a:ext cx="3779736" cy="23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OrCam </a:t>
            </a:r>
            <a:r>
              <a:rPr lang="en-US" sz="1800" b="1" dirty="0" err="1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MyEye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 2 launched</a:t>
            </a: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" name="Google Shape;240;p38">
            <a:extLst>
              <a:ext uri="{FF2B5EF4-FFF2-40B4-BE49-F238E27FC236}">
                <a16:creationId xmlns:a16="http://schemas.microsoft.com/office/drawing/2014/main" id="{8CA06647-354C-4CED-8EF3-770F80E1D389}"/>
              </a:ext>
            </a:extLst>
          </p:cNvPr>
          <p:cNvSpPr txBox="1"/>
          <p:nvPr/>
        </p:nvSpPr>
        <p:spPr>
          <a:xfrm>
            <a:off x="7533474" y="823913"/>
            <a:ext cx="757499" cy="24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2010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18" name="Google Shape;244;p38">
            <a:extLst>
              <a:ext uri="{FF2B5EF4-FFF2-40B4-BE49-F238E27FC236}">
                <a16:creationId xmlns:a16="http://schemas.microsoft.com/office/drawing/2014/main" id="{27E2CC55-7349-47E0-944D-79AD32952ADE}"/>
              </a:ext>
            </a:extLst>
          </p:cNvPr>
          <p:cNvSpPr txBox="1"/>
          <p:nvPr/>
        </p:nvSpPr>
        <p:spPr>
          <a:xfrm>
            <a:off x="7502084" y="2912705"/>
            <a:ext cx="820275" cy="3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2020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" name="Google Shape;252;p38">
            <a:extLst>
              <a:ext uri="{FF2B5EF4-FFF2-40B4-BE49-F238E27FC236}">
                <a16:creationId xmlns:a16="http://schemas.microsoft.com/office/drawing/2014/main" id="{91A0F3C5-9D6D-46C5-96F9-40C5DCCDA063}"/>
              </a:ext>
            </a:extLst>
          </p:cNvPr>
          <p:cNvSpPr txBox="1"/>
          <p:nvPr/>
        </p:nvSpPr>
        <p:spPr>
          <a:xfrm>
            <a:off x="8172343" y="2911332"/>
            <a:ext cx="3779736" cy="23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OrCam Read and OrCam </a:t>
            </a:r>
            <a:r>
              <a:rPr lang="en-US" sz="1800" b="1" dirty="0" err="1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MyEye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 2 Pro launched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244;p38">
            <a:extLst>
              <a:ext uri="{FF2B5EF4-FFF2-40B4-BE49-F238E27FC236}">
                <a16:creationId xmlns:a16="http://schemas.microsoft.com/office/drawing/2014/main" id="{3E72246B-8DF4-42F8-9AC3-F5455C4B1F29}"/>
              </a:ext>
            </a:extLst>
          </p:cNvPr>
          <p:cNvSpPr txBox="1"/>
          <p:nvPr/>
        </p:nvSpPr>
        <p:spPr>
          <a:xfrm>
            <a:off x="7511812" y="3513343"/>
            <a:ext cx="820275" cy="3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Black"/>
                <a:cs typeface="Roboto Black"/>
                <a:sym typeface="Roboto Black"/>
              </a:rPr>
              <a:t>2021</a:t>
            </a:r>
            <a:endParaRPr sz="1800" b="1" dirty="0">
              <a:solidFill>
                <a:srgbClr val="0070C0"/>
              </a:solidFill>
              <a:latin typeface="+mj-lt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" name="Google Shape;252;p38">
            <a:extLst>
              <a:ext uri="{FF2B5EF4-FFF2-40B4-BE49-F238E27FC236}">
                <a16:creationId xmlns:a16="http://schemas.microsoft.com/office/drawing/2014/main" id="{33A78F10-DDA5-4543-8EF9-00C3B7278ED8}"/>
              </a:ext>
            </a:extLst>
          </p:cNvPr>
          <p:cNvSpPr txBox="1"/>
          <p:nvPr/>
        </p:nvSpPr>
        <p:spPr>
          <a:xfrm>
            <a:off x="8145195" y="3536999"/>
            <a:ext cx="3779736" cy="23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+mj-lt"/>
                <a:ea typeface="Roboto Light"/>
                <a:cs typeface="Roboto Light"/>
                <a:sym typeface="Roboto Light"/>
              </a:rPr>
              <a:t>OrCam Hear to be launched</a:t>
            </a:r>
            <a:endParaRPr sz="1800" b="1" dirty="0">
              <a:solidFill>
                <a:srgbClr val="0070C0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8A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5"/>
          <p:cNvSpPr txBox="1"/>
          <p:nvPr/>
        </p:nvSpPr>
        <p:spPr>
          <a:xfrm>
            <a:off x="1093278" y="820638"/>
            <a:ext cx="36123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 Black"/>
                <a:sym typeface="Roboto Black"/>
              </a:rPr>
              <a:t>Our Mission.</a:t>
            </a:r>
            <a:endParaRPr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02" name="Google Shape;202;p35"/>
          <p:cNvSpPr txBox="1"/>
          <p:nvPr/>
        </p:nvSpPr>
        <p:spPr>
          <a:xfrm>
            <a:off x="1141150" y="2735649"/>
            <a:ext cx="6647016" cy="189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OrCam</a:t>
            </a:r>
            <a:r>
              <a:rPr lang="en-US" sz="20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’s mission is to harness the power of artificial vision by incorporating pioneering technology into wearable </a:t>
            </a:r>
            <a:r>
              <a:rPr lang="en-US" sz="2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and handheld </a:t>
            </a:r>
            <a:r>
              <a:rPr lang="en-US" sz="20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AI-driven platforms which improve quality of life.</a:t>
            </a:r>
            <a:endParaRPr sz="2000" dirty="0">
              <a:latin typeface="Roboto" panose="020B0604020202020204" charset="0"/>
              <a:ea typeface="Roboto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Comprised of experts in the Computer Vision and Machine Learning fields, our team strives to provide aids through discreet, mobile and easy-to-use interfaces.</a:t>
            </a:r>
            <a:endParaRPr sz="2000" dirty="0">
              <a:latin typeface="Roboto" panose="020B0604020202020204" charset="0"/>
              <a:ea typeface="Roboto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</p:txBody>
      </p:sp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276" y="6101752"/>
            <a:ext cx="939316" cy="1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1148573" y="6013490"/>
            <a:ext cx="21661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FFFFFF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05" name="Google Shape;205;p35"/>
          <p:cNvCxnSpPr/>
          <p:nvPr/>
        </p:nvCxnSpPr>
        <p:spPr>
          <a:xfrm>
            <a:off x="1148573" y="5356766"/>
            <a:ext cx="1182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BC05A58-B41F-4107-97CA-25683FE45C4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8442700"/>
              </p:ext>
            </p:extLst>
          </p:nvPr>
        </p:nvGraphicFramePr>
        <p:xfrm>
          <a:off x="614363" y="1803400"/>
          <a:ext cx="11577637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1623EA8-9789-4E41-A8AD-1856412A2C9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Technologies</a:t>
            </a:r>
            <a:r>
              <a:rPr lang="en" sz="5400" b="1" dirty="0">
                <a:solidFill>
                  <a:srgbClr val="4A8AF4"/>
                </a:solidFill>
                <a:latin typeface="Roboto" panose="020B0604020202020204" charset="0"/>
                <a:ea typeface="Roboto" panose="020B0604020202020204" charset="0"/>
                <a:cs typeface="Roboto Black"/>
                <a:sym typeface="Roboto Black"/>
              </a:rPr>
              <a:t>.</a:t>
            </a:r>
            <a:r>
              <a:rPr lang="en-US" sz="5400" b="1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Google Shape;615;p101">
            <a:extLst>
              <a:ext uri="{FF2B5EF4-FFF2-40B4-BE49-F238E27FC236}">
                <a16:creationId xmlns:a16="http://schemas.microsoft.com/office/drawing/2014/main" id="{CE3F66DF-2013-452F-AECD-5DED1EA3D3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266" y="6101769"/>
            <a:ext cx="935932" cy="14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2858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1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1"/>
          <p:cNvSpPr txBox="1">
            <a:spLocks noGrp="1"/>
          </p:cNvSpPr>
          <p:nvPr>
            <p:ph type="title"/>
          </p:nvPr>
        </p:nvSpPr>
        <p:spPr>
          <a:xfrm>
            <a:off x="977849" y="519851"/>
            <a:ext cx="4475600" cy="2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chemeClr val="lt1"/>
              </a:buClr>
              <a:buSzPts val="4100"/>
            </a:pPr>
            <a:r>
              <a:rPr lang="en" sz="5400" b="1" dirty="0">
                <a:solidFill>
                  <a:srgbClr val="000000"/>
                </a:solidFill>
                <a:latin typeface="+mj-lt"/>
                <a:ea typeface="Roboto Black"/>
                <a:cs typeface="Roboto Black"/>
                <a:sym typeface="Roboto Black"/>
              </a:rPr>
              <a:t>Worldwide Activity</a:t>
            </a:r>
            <a:r>
              <a:rPr lang="en" sz="5400" b="1" dirty="0">
                <a:solidFill>
                  <a:srgbClr val="4A8AF4"/>
                </a:solidFill>
                <a:latin typeface="+mj-lt"/>
                <a:ea typeface="Roboto Black"/>
                <a:cs typeface="Roboto Black"/>
                <a:sym typeface="Roboto Black"/>
              </a:rPr>
              <a:t>.</a:t>
            </a:r>
            <a:r>
              <a:rPr lang="en" sz="5400" b="1" dirty="0">
                <a:solidFill>
                  <a:srgbClr val="000000"/>
                </a:solidFill>
                <a:latin typeface="+mj-lt"/>
                <a:ea typeface="Roboto Black"/>
                <a:cs typeface="Roboto Black"/>
                <a:sym typeface="Roboto Black"/>
              </a:rPr>
              <a:t> </a:t>
            </a:r>
            <a:endParaRPr sz="5400" b="1" dirty="0">
              <a:solidFill>
                <a:srgbClr val="000000"/>
              </a:solidFill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606" name="Google Shape;606;p101"/>
          <p:cNvSpPr txBox="1"/>
          <p:nvPr/>
        </p:nvSpPr>
        <p:spPr>
          <a:xfrm>
            <a:off x="6388954" y="1441164"/>
            <a:ext cx="1010800" cy="25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cs typeface="Roboto Black"/>
                <a:sym typeface="Roboto Black"/>
              </a:rPr>
              <a:t>Until 2018</a:t>
            </a:r>
            <a:endParaRPr sz="1200" b="1" dirty="0">
              <a:latin typeface="+mj-lt"/>
              <a:ea typeface="Roboto Black"/>
              <a:cs typeface="Roboto Black"/>
              <a:sym typeface="Roboto Black"/>
            </a:endParaRPr>
          </a:p>
        </p:txBody>
      </p:sp>
      <p:sp>
        <p:nvSpPr>
          <p:cNvPr id="607" name="Google Shape;607;p101"/>
          <p:cNvSpPr txBox="1"/>
          <p:nvPr/>
        </p:nvSpPr>
        <p:spPr>
          <a:xfrm>
            <a:off x="6572747" y="2334322"/>
            <a:ext cx="801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sym typeface="Roboto Black"/>
              </a:rPr>
              <a:t>Q1 </a:t>
            </a:r>
            <a:r>
              <a:rPr lang="en" sz="1200" b="1" dirty="0">
                <a:latin typeface="+mj-lt"/>
                <a:ea typeface="Roboto Black"/>
                <a:sym typeface="Roboto Light"/>
              </a:rPr>
              <a:t>2018</a:t>
            </a:r>
            <a:endParaRPr sz="1200" b="1" dirty="0">
              <a:latin typeface="+mj-lt"/>
              <a:ea typeface="Roboto Black"/>
              <a:sym typeface="Roboto Light"/>
            </a:endParaRPr>
          </a:p>
        </p:txBody>
      </p:sp>
      <p:sp>
        <p:nvSpPr>
          <p:cNvPr id="608" name="Google Shape;608;p101"/>
          <p:cNvSpPr txBox="1"/>
          <p:nvPr/>
        </p:nvSpPr>
        <p:spPr>
          <a:xfrm>
            <a:off x="6544347" y="3036338"/>
            <a:ext cx="830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sym typeface="Roboto Black"/>
              </a:rPr>
              <a:t>Q2</a:t>
            </a:r>
            <a:r>
              <a:rPr lang="en" sz="1200" b="1" dirty="0">
                <a:latin typeface="+mj-lt"/>
                <a:ea typeface="Roboto Black"/>
                <a:sym typeface="Roboto Light"/>
              </a:rPr>
              <a:t> 2018</a:t>
            </a:r>
            <a:endParaRPr sz="1200" b="1" dirty="0">
              <a:latin typeface="+mj-lt"/>
              <a:ea typeface="Roboto Black"/>
              <a:sym typeface="Roboto Light"/>
            </a:endParaRPr>
          </a:p>
          <a:p>
            <a:pPr algn="r"/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09" name="Google Shape;609;p101"/>
          <p:cNvSpPr txBox="1"/>
          <p:nvPr/>
        </p:nvSpPr>
        <p:spPr>
          <a:xfrm>
            <a:off x="6416175" y="3738354"/>
            <a:ext cx="936000" cy="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sym typeface="Roboto Black"/>
              </a:rPr>
              <a:t>Q3 </a:t>
            </a:r>
            <a:r>
              <a:rPr lang="en" sz="1200" b="1" dirty="0">
                <a:latin typeface="+mj-lt"/>
                <a:ea typeface="Roboto Black"/>
                <a:sym typeface="Roboto Light"/>
              </a:rPr>
              <a:t>2018</a:t>
            </a:r>
            <a:endParaRPr sz="1200" b="1" dirty="0">
              <a:latin typeface="+mj-lt"/>
              <a:ea typeface="Roboto Black"/>
              <a:sym typeface="Roboto Light"/>
            </a:endParaRPr>
          </a:p>
          <a:p>
            <a:pPr algn="r"/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0" name="Google Shape;610;p101"/>
          <p:cNvSpPr txBox="1"/>
          <p:nvPr/>
        </p:nvSpPr>
        <p:spPr>
          <a:xfrm>
            <a:off x="6356665" y="4423367"/>
            <a:ext cx="1010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sym typeface="Roboto Black"/>
              </a:rPr>
              <a:t>Q4</a:t>
            </a:r>
            <a:r>
              <a:rPr lang="en" sz="1200" b="1" dirty="0">
                <a:latin typeface="+mj-lt"/>
                <a:ea typeface="Roboto Black"/>
                <a:sym typeface="Roboto Light"/>
              </a:rPr>
              <a:t> 2018</a:t>
            </a:r>
            <a:endParaRPr sz="1200" b="1" dirty="0">
              <a:latin typeface="+mj-lt"/>
              <a:ea typeface="Roboto Black"/>
              <a:sym typeface="Roboto Light"/>
            </a:endParaRPr>
          </a:p>
          <a:p>
            <a:pPr algn="r"/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  <a:p>
            <a:pPr algn="r"/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1" name="Google Shape;611;p101"/>
          <p:cNvSpPr txBox="1"/>
          <p:nvPr/>
        </p:nvSpPr>
        <p:spPr>
          <a:xfrm>
            <a:off x="6674402" y="5100487"/>
            <a:ext cx="693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/>
            <a:r>
              <a:rPr lang="en" sz="1200" b="1" dirty="0">
                <a:latin typeface="+mj-lt"/>
                <a:ea typeface="Roboto Black"/>
                <a:sym typeface="Roboto Black"/>
              </a:rPr>
              <a:t>2019</a:t>
            </a:r>
            <a:endParaRPr sz="1200" b="1" dirty="0">
              <a:latin typeface="+mj-lt"/>
              <a:ea typeface="Roboto Black"/>
              <a:sym typeface="Roboto Black"/>
            </a:endParaRPr>
          </a:p>
        </p:txBody>
      </p:sp>
      <p:cxnSp>
        <p:nvCxnSpPr>
          <p:cNvPr id="612" name="Google Shape;612;p101"/>
          <p:cNvCxnSpPr/>
          <p:nvPr/>
        </p:nvCxnSpPr>
        <p:spPr>
          <a:xfrm>
            <a:off x="7573775" y="1227108"/>
            <a:ext cx="800" cy="4913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3" name="Google Shape;613;p101"/>
          <p:cNvSpPr txBox="1"/>
          <p:nvPr/>
        </p:nvSpPr>
        <p:spPr>
          <a:xfrm>
            <a:off x="925300" y="2610484"/>
            <a:ext cx="3861200" cy="206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25 languages 50 countries</a:t>
            </a:r>
          </a:p>
          <a:p>
            <a:endParaRPr lang="en" sz="1600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  <a:p>
            <a:endParaRPr sz="1600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15" name="Google Shape;615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266" y="6101769"/>
            <a:ext cx="935932" cy="14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9801" y="1289564"/>
            <a:ext cx="231633" cy="22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01"/>
          <p:cNvPicPr preferRelativeResize="0"/>
          <p:nvPr/>
        </p:nvPicPr>
        <p:blipFill rotWithShape="1">
          <a:blip r:embed="rId6">
            <a:alphaModFix/>
          </a:blip>
          <a:srcRect l="-2137" t="-2137" r="-2126" b="-2137"/>
          <a:stretch/>
        </p:blipFill>
        <p:spPr>
          <a:xfrm>
            <a:off x="8029117" y="1279884"/>
            <a:ext cx="243841" cy="24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67701" y="1293204"/>
            <a:ext cx="231633" cy="23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22117" y="1282331"/>
            <a:ext cx="243867" cy="243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" name="Google Shape;620;p101"/>
          <p:cNvGrpSpPr/>
          <p:nvPr/>
        </p:nvGrpSpPr>
        <p:grpSpPr>
          <a:xfrm>
            <a:off x="9423749" y="1288462"/>
            <a:ext cx="231664" cy="231629"/>
            <a:chOff x="4474835" y="4174776"/>
            <a:chExt cx="929633" cy="818673"/>
          </a:xfrm>
        </p:grpSpPr>
        <p:sp>
          <p:nvSpPr>
            <p:cNvPr id="621" name="Google Shape;621;p101"/>
            <p:cNvSpPr/>
            <p:nvPr/>
          </p:nvSpPr>
          <p:spPr>
            <a:xfrm>
              <a:off x="4597126" y="4180467"/>
              <a:ext cx="807300" cy="807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22" name="Google Shape;622;p10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74835" y="4174776"/>
              <a:ext cx="929633" cy="8186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3" name="Google Shape;623;p101"/>
          <p:cNvGrpSpPr/>
          <p:nvPr/>
        </p:nvGrpSpPr>
        <p:grpSpPr>
          <a:xfrm>
            <a:off x="9770103" y="1296947"/>
            <a:ext cx="231743" cy="231645"/>
            <a:chOff x="4842176" y="2726250"/>
            <a:chExt cx="2302074" cy="2341425"/>
          </a:xfrm>
        </p:grpSpPr>
        <p:sp>
          <p:nvSpPr>
            <p:cNvPr id="624" name="Google Shape;624;p101"/>
            <p:cNvSpPr/>
            <p:nvPr/>
          </p:nvSpPr>
          <p:spPr>
            <a:xfrm>
              <a:off x="4842350" y="2726250"/>
              <a:ext cx="2301900" cy="2301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25" name="Google Shape;625;p10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842176" y="2733475"/>
              <a:ext cx="2301900" cy="2334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6" name="Google Shape;626;p10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08932" y="1679784"/>
            <a:ext cx="231733" cy="23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8351" y="1673736"/>
            <a:ext cx="243867" cy="24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0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79905" y="1673718"/>
            <a:ext cx="243867" cy="2439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101"/>
          <p:cNvGrpSpPr/>
          <p:nvPr/>
        </p:nvGrpSpPr>
        <p:grpSpPr>
          <a:xfrm>
            <a:off x="8732162" y="1674691"/>
            <a:ext cx="223780" cy="241957"/>
            <a:chOff x="1474824" y="2627096"/>
            <a:chExt cx="110106" cy="110188"/>
          </a:xfrm>
        </p:grpSpPr>
        <p:sp>
          <p:nvSpPr>
            <p:cNvPr id="630" name="Google Shape;630;p101"/>
            <p:cNvSpPr/>
            <p:nvPr/>
          </p:nvSpPr>
          <p:spPr>
            <a:xfrm>
              <a:off x="1475130" y="2627484"/>
              <a:ext cx="109800" cy="109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31" name="Google Shape;631;p10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74824" y="2627096"/>
              <a:ext cx="110089" cy="1097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2" name="Google Shape;632;p10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080667" y="1673736"/>
            <a:ext cx="243867" cy="24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0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412683" y="1679803"/>
            <a:ext cx="231735" cy="23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0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040400" y="1250567"/>
            <a:ext cx="324400" cy="3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0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732567" y="1643851"/>
            <a:ext cx="324400" cy="303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6" name="Google Shape;636;p101"/>
          <p:cNvGrpSpPr/>
          <p:nvPr/>
        </p:nvGrpSpPr>
        <p:grpSpPr>
          <a:xfrm>
            <a:off x="10116538" y="1288446"/>
            <a:ext cx="231671" cy="231679"/>
            <a:chOff x="3748581" y="4014925"/>
            <a:chExt cx="799969" cy="795600"/>
          </a:xfrm>
        </p:grpSpPr>
        <p:sp>
          <p:nvSpPr>
            <p:cNvPr id="637" name="Google Shape;637;p101"/>
            <p:cNvSpPr/>
            <p:nvPr/>
          </p:nvSpPr>
          <p:spPr>
            <a:xfrm>
              <a:off x="3752950" y="4014925"/>
              <a:ext cx="795600" cy="795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38" name="Google Shape;638;p10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748581" y="4015186"/>
              <a:ext cx="795625" cy="7944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9" name="Google Shape;639;p10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708934" y="2363501"/>
            <a:ext cx="228631" cy="22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0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23526" y="2353861"/>
            <a:ext cx="247940" cy="24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0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357400" y="2350334"/>
            <a:ext cx="243867" cy="2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0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705651" y="3048733"/>
            <a:ext cx="235213" cy="23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0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032194" y="3047475"/>
            <a:ext cx="237693" cy="23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0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61221" y="3034727"/>
            <a:ext cx="263209" cy="26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0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381667" y="3043500"/>
            <a:ext cx="302733" cy="28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0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712624" y="3011878"/>
            <a:ext cx="346667" cy="34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01"/>
          <p:cNvPicPr preferRelativeResize="0"/>
          <p:nvPr/>
        </p:nvPicPr>
        <p:blipFill rotWithShape="1">
          <a:blip r:embed="rId28">
            <a:alphaModFix/>
          </a:blip>
          <a:srcRect l="9371" r="5976"/>
          <a:stretch/>
        </p:blipFill>
        <p:spPr>
          <a:xfrm>
            <a:off x="8722051" y="3043900"/>
            <a:ext cx="244000" cy="24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8" name="Google Shape;648;p10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070297" y="3047313"/>
            <a:ext cx="242800" cy="23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49" name="Google Shape;649;p101"/>
          <p:cNvGrpSpPr/>
          <p:nvPr/>
        </p:nvGrpSpPr>
        <p:grpSpPr>
          <a:xfrm>
            <a:off x="7682754" y="3724310"/>
            <a:ext cx="237649" cy="235381"/>
            <a:chOff x="6898525" y="3090750"/>
            <a:chExt cx="963442" cy="966263"/>
          </a:xfrm>
        </p:grpSpPr>
        <p:sp>
          <p:nvSpPr>
            <p:cNvPr id="650" name="Google Shape;650;p101"/>
            <p:cNvSpPr/>
            <p:nvPr/>
          </p:nvSpPr>
          <p:spPr>
            <a:xfrm>
              <a:off x="6898525" y="3090750"/>
              <a:ext cx="961200" cy="96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51" name="Google Shape;651;p101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900693" y="3095738"/>
              <a:ext cx="961274" cy="961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2" name="Google Shape;652;p10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981601" y="3706867"/>
            <a:ext cx="263201" cy="2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0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235733" y="3676351"/>
            <a:ext cx="346667" cy="32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Google Shape;654;p101"/>
          <p:cNvGrpSpPr/>
          <p:nvPr/>
        </p:nvGrpSpPr>
        <p:grpSpPr>
          <a:xfrm>
            <a:off x="7713491" y="4422693"/>
            <a:ext cx="251643" cy="252033"/>
            <a:chOff x="6336398" y="3344275"/>
            <a:chExt cx="1562351" cy="1564775"/>
          </a:xfrm>
        </p:grpSpPr>
        <p:sp>
          <p:nvSpPr>
            <p:cNvPr id="655" name="Google Shape;655;p101"/>
            <p:cNvSpPr/>
            <p:nvPr/>
          </p:nvSpPr>
          <p:spPr>
            <a:xfrm>
              <a:off x="6339675" y="3349250"/>
              <a:ext cx="1554900" cy="1554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56" name="Google Shape;656;p101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6336398" y="3344275"/>
              <a:ext cx="1562351" cy="1564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7" name="Google Shape;657;p101"/>
          <p:cNvGrpSpPr/>
          <p:nvPr/>
        </p:nvGrpSpPr>
        <p:grpSpPr>
          <a:xfrm>
            <a:off x="8029005" y="4417614"/>
            <a:ext cx="262592" cy="262191"/>
            <a:chOff x="7243525" y="3637510"/>
            <a:chExt cx="718512" cy="717415"/>
          </a:xfrm>
        </p:grpSpPr>
        <p:sp>
          <p:nvSpPr>
            <p:cNvPr id="658" name="Google Shape;658;p101"/>
            <p:cNvSpPr/>
            <p:nvPr/>
          </p:nvSpPr>
          <p:spPr>
            <a:xfrm>
              <a:off x="7243525" y="3653825"/>
              <a:ext cx="701100" cy="7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59" name="Google Shape;659;p101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243537" y="3637510"/>
              <a:ext cx="718500" cy="7161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0" name="Google Shape;660;p10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8311133" y="4376819"/>
            <a:ext cx="346667" cy="3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10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677334" y="4405918"/>
            <a:ext cx="302733" cy="2855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2" name="Google Shape;662;p101"/>
          <p:cNvGrpSpPr/>
          <p:nvPr/>
        </p:nvGrpSpPr>
        <p:grpSpPr>
          <a:xfrm>
            <a:off x="7703707" y="5092664"/>
            <a:ext cx="270952" cy="273901"/>
            <a:chOff x="6252725" y="3703125"/>
            <a:chExt cx="1182850" cy="1195725"/>
          </a:xfrm>
        </p:grpSpPr>
        <p:sp>
          <p:nvSpPr>
            <p:cNvPr id="663" name="Google Shape;663;p101"/>
            <p:cNvSpPr/>
            <p:nvPr/>
          </p:nvSpPr>
          <p:spPr>
            <a:xfrm>
              <a:off x="6259925" y="3708100"/>
              <a:ext cx="1171200" cy="117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64" name="Google Shape;664;p101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6252725" y="3703125"/>
              <a:ext cx="1182850" cy="1195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5" name="Google Shape;665;p10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8028601" y="5096903"/>
            <a:ext cx="262567" cy="265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6" name="Google Shape;666;p101"/>
          <p:cNvGrpSpPr/>
          <p:nvPr/>
        </p:nvGrpSpPr>
        <p:grpSpPr>
          <a:xfrm>
            <a:off x="8348755" y="5094002"/>
            <a:ext cx="270431" cy="271225"/>
            <a:chOff x="7756025" y="1894907"/>
            <a:chExt cx="137975" cy="138343"/>
          </a:xfrm>
        </p:grpSpPr>
        <p:sp>
          <p:nvSpPr>
            <p:cNvPr id="667" name="Google Shape;667;p101"/>
            <p:cNvSpPr/>
            <p:nvPr/>
          </p:nvSpPr>
          <p:spPr>
            <a:xfrm>
              <a:off x="7756025" y="1895645"/>
              <a:ext cx="136200" cy="13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pic>
          <p:nvPicPr>
            <p:cNvPr id="668" name="Google Shape;668;p101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756515" y="1894907"/>
              <a:ext cx="137485" cy="1383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9" name="Google Shape;669;p10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9600599" y="5067415"/>
            <a:ext cx="324400" cy="3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0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641533" y="5067396"/>
            <a:ext cx="346667" cy="32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0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9261532" y="5067433"/>
            <a:ext cx="324400" cy="32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01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8952416" y="5067379"/>
            <a:ext cx="346667" cy="32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01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9928633" y="5067435"/>
            <a:ext cx="324400" cy="32435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613;p101">
            <a:extLst>
              <a:ext uri="{FF2B5EF4-FFF2-40B4-BE49-F238E27FC236}">
                <a16:creationId xmlns:a16="http://schemas.microsoft.com/office/drawing/2014/main" id="{8A19BD70-6686-4656-BA3B-52B679F2E700}"/>
              </a:ext>
            </a:extLst>
          </p:cNvPr>
          <p:cNvSpPr txBox="1"/>
          <p:nvPr/>
        </p:nvSpPr>
        <p:spPr>
          <a:xfrm>
            <a:off x="948303" y="2610485"/>
            <a:ext cx="3861200" cy="206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+mj-lt"/>
                <a:ea typeface="Roboto Light"/>
                <a:cs typeface="Roboto Light"/>
                <a:sym typeface="Roboto Light"/>
              </a:rPr>
              <a:t>25 languages 50 countries</a:t>
            </a:r>
          </a:p>
          <a:p>
            <a:endParaRPr lang="en" sz="1600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  <a:p>
            <a:endParaRPr sz="1600" dirty="0">
              <a:solidFill>
                <a:schemeClr val="dk1"/>
              </a:solidFill>
              <a:latin typeface="+mj-lt"/>
              <a:ea typeface="Roboto Light"/>
              <a:cs typeface="Roboto Light"/>
              <a:sym typeface="Roboto Ligh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7DEC001-582F-4CD6-B607-CE336A0D2E93}"/>
              </a:ext>
            </a:extLst>
          </p:cNvPr>
          <p:cNvSpPr txBox="1"/>
          <p:nvPr/>
        </p:nvSpPr>
        <p:spPr>
          <a:xfrm>
            <a:off x="982444" y="3594334"/>
            <a:ext cx="6609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Tens of thousands of users</a:t>
            </a:r>
            <a:b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</a:br>
            <a:r>
              <a:rPr lang="en-US" sz="24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 Light"/>
                <a:sym typeface="Roboto Light"/>
              </a:rPr>
              <a:t> all over the world</a:t>
            </a:r>
            <a:endParaRPr lang="en" sz="24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5777BF-E2D5-4A9E-A984-A6D213CA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394712"/>
            <a:ext cx="4485861" cy="1088136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latin typeface="Roboto" panose="020B0604020202020204" charset="0"/>
                <a:ea typeface="Roboto" panose="020B0604020202020204" charset="0"/>
              </a:rPr>
              <a:t>Benefits</a:t>
            </a:r>
            <a:r>
              <a:rPr lang="en" sz="5400" b="1" dirty="0">
                <a:solidFill>
                  <a:srgbClr val="0070C0"/>
                </a:solidFill>
                <a:latin typeface="Roboto" panose="020B0604020202020204" charset="0"/>
                <a:ea typeface="Roboto" panose="020B0604020202020204" charset="0"/>
                <a:cs typeface="Roboto Black"/>
                <a:sym typeface="Roboto Black"/>
              </a:rPr>
              <a:t>.</a:t>
            </a:r>
            <a:endParaRPr lang="en-US" sz="5400" b="1" dirty="0">
              <a:solidFill>
                <a:srgbClr val="0070C0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6C69-77F8-4AF0-9B4B-E6FBA04579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38683"/>
          <a:stretch/>
        </p:blipFill>
        <p:spPr bwMode="auto">
          <a:xfrm>
            <a:off x="7294661" y="394712"/>
            <a:ext cx="4635591" cy="6857990"/>
          </a:xfrm>
          <a:prstGeom prst="rect">
            <a:avLst/>
          </a:prstGeom>
          <a:noFill/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E5900-50F4-4D9C-9A13-350DF8D8A7BB}"/>
              </a:ext>
            </a:extLst>
          </p:cNvPr>
          <p:cNvSpPr txBox="1"/>
          <p:nvPr/>
        </p:nvSpPr>
        <p:spPr>
          <a:xfrm>
            <a:off x="552539" y="2943058"/>
            <a:ext cx="90599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 Level the playing field</a:t>
            </a:r>
            <a:br>
              <a:rPr lang="en-US" sz="2000" dirty="0">
                <a:latin typeface="Roboto" panose="020B0604020202020204" charset="0"/>
                <a:ea typeface="Roboto" panose="020B0604020202020204" charset="0"/>
              </a:rPr>
            </a:br>
            <a:endParaRPr lang="en-US" sz="2000" dirty="0">
              <a:latin typeface="Roboto" panose="020B0604020202020204" charset="0"/>
              <a:ea typeface="Roboto" panose="020B0604020202020204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 Access and Time</a:t>
            </a:r>
            <a:br>
              <a:rPr lang="en-US" sz="2000" dirty="0">
                <a:latin typeface="Roboto" panose="020B0604020202020204" charset="0"/>
                <a:ea typeface="Roboto" panose="020B0604020202020204" charset="0"/>
              </a:rPr>
            </a:br>
            <a:endParaRPr lang="en-US" sz="2000" dirty="0">
              <a:latin typeface="Roboto" panose="020B0604020202020204" charset="0"/>
              <a:ea typeface="Roboto" panose="020B0604020202020204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 Flexibility in how, where and what</a:t>
            </a:r>
            <a:br>
              <a:rPr lang="en-US" sz="2000" dirty="0">
                <a:latin typeface="Roboto" panose="020B0604020202020204" charset="0"/>
                <a:ea typeface="Roboto" panose="020B0604020202020204" charset="0"/>
              </a:rPr>
            </a:br>
            <a:endParaRPr lang="en-US" sz="2000" dirty="0">
              <a:latin typeface="Roboto" panose="020B0604020202020204" charset="0"/>
              <a:ea typeface="Roboto" panose="020B0604020202020204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 Independence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B9E16F-7E86-4D40-A9D9-95446846135D}"/>
              </a:ext>
            </a:extLst>
          </p:cNvPr>
          <p:cNvSpPr/>
          <p:nvPr/>
        </p:nvSpPr>
        <p:spPr>
          <a:xfrm>
            <a:off x="1922955" y="1675708"/>
            <a:ext cx="740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"For most, technology makes things easier, </a:t>
            </a:r>
            <a:b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for others, technology makes things possible"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535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/>
          <p:nvPr/>
        </p:nvSpPr>
        <p:spPr>
          <a:xfrm>
            <a:off x="-15900" y="-45467"/>
            <a:ext cx="12192000" cy="7005200"/>
          </a:xfrm>
          <a:prstGeom prst="rect">
            <a:avLst/>
          </a:prstGeom>
          <a:solidFill>
            <a:srgbClr val="4A8AF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1"/>
          <p:cNvSpPr txBox="1"/>
          <p:nvPr/>
        </p:nvSpPr>
        <p:spPr>
          <a:xfrm>
            <a:off x="1093233" y="1428467"/>
            <a:ext cx="8778800" cy="2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US" sz="4533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Seamlessly build a unique assistive tech solution fine-tuned to your </a:t>
            </a:r>
            <a:br>
              <a:rPr lang="en-US" sz="4533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-US" sz="4533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customer’s needs</a:t>
            </a:r>
            <a:r>
              <a:rPr lang="en-US" sz="4533" b="1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.</a:t>
            </a:r>
            <a:endParaRPr sz="4533" dirty="0">
              <a:solidFill>
                <a:srgbClr val="FFFFFF"/>
              </a:solidFill>
            </a:endParaRPr>
          </a:p>
        </p:txBody>
      </p:sp>
      <p:pic>
        <p:nvPicPr>
          <p:cNvPr id="95" name="Google Shape;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277" y="6101753"/>
            <a:ext cx="939316" cy="1477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21"/>
          <p:cNvCxnSpPr/>
          <p:nvPr/>
        </p:nvCxnSpPr>
        <p:spPr>
          <a:xfrm>
            <a:off x="1257400" y="4470925"/>
            <a:ext cx="1182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" name="Google Shape;98;p21"/>
          <p:cNvSpPr txBox="1"/>
          <p:nvPr/>
        </p:nvSpPr>
        <p:spPr>
          <a:xfrm>
            <a:off x="1141167" y="838023"/>
            <a:ext cx="95744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2133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OrCam MIX</a:t>
            </a:r>
            <a:endParaRPr sz="2133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sz="16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/>
          <p:nvPr/>
        </p:nvSpPr>
        <p:spPr>
          <a:xfrm>
            <a:off x="-66967" y="0"/>
            <a:ext cx="12565200" cy="70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solidFill>
                <a:srgbClr val="888888"/>
              </a:solidFill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555" y="6103349"/>
            <a:ext cx="915876" cy="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3162600" y="2895633"/>
            <a:ext cx="5866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-US" sz="2400">
                <a:latin typeface="Roboto Black"/>
                <a:ea typeface="Roboto Black"/>
                <a:cs typeface="Roboto Black"/>
                <a:sym typeface="Roboto Black"/>
              </a:rPr>
              <a:t>OrCam Platforms</a:t>
            </a:r>
            <a:r>
              <a:rPr lang="en-US" sz="2400">
                <a:solidFill>
                  <a:srgbClr val="4A8AF4"/>
                </a:solidFill>
                <a:latin typeface="Roboto Black"/>
                <a:ea typeface="Roboto Black"/>
                <a:cs typeface="Roboto Black"/>
                <a:sym typeface="Roboto Black"/>
              </a:rPr>
              <a:t>.</a:t>
            </a:r>
            <a:endParaRPr sz="2400">
              <a:solidFill>
                <a:srgbClr val="4A8AF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3" name="Google Shape;123;p24"/>
          <p:cNvSpPr txBox="1"/>
          <p:nvPr/>
        </p:nvSpPr>
        <p:spPr>
          <a:xfrm>
            <a:off x="3094000" y="3282700"/>
            <a:ext cx="6004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buClr>
                <a:schemeClr val="dk1"/>
              </a:buClr>
              <a:buSzPts val="4800"/>
            </a:pPr>
            <a:r>
              <a:rPr lang="en-US" sz="1467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Choose what’s right for each user.</a:t>
            </a:r>
            <a:endParaRPr sz="1467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4710833" y="6012667"/>
            <a:ext cx="30096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                             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| </a:t>
            </a:r>
            <a:r>
              <a:rPr lang="en-US" sz="1067" dirty="0">
                <a:latin typeface="Roboto Light"/>
                <a:ea typeface="Roboto Light"/>
                <a:cs typeface="Roboto Light"/>
                <a:sym typeface="Roboto Light"/>
              </a:rPr>
              <a:t>2020</a:t>
            </a:r>
            <a:r>
              <a:rPr lang="en-US" sz="1067" dirty="0">
                <a:latin typeface="Roboto Black"/>
                <a:ea typeface="Roboto Black"/>
                <a:cs typeface="Roboto Black"/>
                <a:sym typeface="Roboto Black"/>
              </a:rPr>
              <a:t> | Create Your MIX</a:t>
            </a:r>
            <a:endParaRPr sz="1067" dirty="0"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13050</TotalTime>
  <Words>810</Words>
  <Application>Microsoft Office PowerPoint</Application>
  <PresentationFormat>Widescreen</PresentationFormat>
  <Paragraphs>142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Roboto Light</vt:lpstr>
      <vt:lpstr>Calibri</vt:lpstr>
      <vt:lpstr>Roboto Thin</vt:lpstr>
      <vt:lpstr>Roboto</vt:lpstr>
      <vt:lpstr>Roboto Black</vt:lpstr>
      <vt:lpstr>Office Theme</vt:lpstr>
      <vt:lpstr>OrCam – AI for Humans</vt:lpstr>
      <vt:lpstr>PowerPoint Presentation</vt:lpstr>
      <vt:lpstr>PowerPoint Presentation</vt:lpstr>
      <vt:lpstr>PowerPoint Presentation</vt:lpstr>
      <vt:lpstr>PowerPoint Presentation</vt:lpstr>
      <vt:lpstr>Worldwide Activity. </vt:lpstr>
      <vt:lpstr>Benefits.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can benefit from our products?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OrCam Read</dc:title>
  <dc:creator>Bryan Wolynski</dc:creator>
  <cp:lastModifiedBy>Oded Tsin</cp:lastModifiedBy>
  <cp:revision>43</cp:revision>
  <dcterms:created xsi:type="dcterms:W3CDTF">2020-04-15T23:25:40Z</dcterms:created>
  <dcterms:modified xsi:type="dcterms:W3CDTF">2020-11-02T16:53:32Z</dcterms:modified>
</cp:coreProperties>
</file>